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9"/>
  </p:notesMasterIdLst>
  <p:handoutMasterIdLst>
    <p:handoutMasterId r:id="rId30"/>
  </p:handoutMasterIdLst>
  <p:sldIdLst>
    <p:sldId id="260" r:id="rId2"/>
    <p:sldId id="560" r:id="rId3"/>
    <p:sldId id="556" r:id="rId4"/>
    <p:sldId id="547" r:id="rId5"/>
    <p:sldId id="514" r:id="rId6"/>
    <p:sldId id="548" r:id="rId7"/>
    <p:sldId id="549" r:id="rId8"/>
    <p:sldId id="550" r:id="rId9"/>
    <p:sldId id="555" r:id="rId10"/>
    <p:sldId id="551" r:id="rId11"/>
    <p:sldId id="552" r:id="rId12"/>
    <p:sldId id="553" r:id="rId13"/>
    <p:sldId id="554" r:id="rId14"/>
    <p:sldId id="525" r:id="rId15"/>
    <p:sldId id="526" r:id="rId16"/>
    <p:sldId id="557" r:id="rId17"/>
    <p:sldId id="516" r:id="rId18"/>
    <p:sldId id="544" r:id="rId19"/>
    <p:sldId id="558" r:id="rId20"/>
    <p:sldId id="559" r:id="rId21"/>
    <p:sldId id="561" r:id="rId22"/>
    <p:sldId id="541" r:id="rId23"/>
    <p:sldId id="537" r:id="rId24"/>
    <p:sldId id="562" r:id="rId25"/>
    <p:sldId id="539" r:id="rId26"/>
    <p:sldId id="540" r:id="rId27"/>
    <p:sldId id="546" r:id="rId28"/>
  </p:sldIdLst>
  <p:sldSz cx="12188825"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Arial"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Arial"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Arial"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el Grimm" initials="JGG" lastIdx="2" clrIdx="0">
    <p:extLst>
      <p:ext uri="{19B8F6BF-5375-455C-9EA6-DF929625EA0E}">
        <p15:presenceInfo xmlns:p15="http://schemas.microsoft.com/office/powerpoint/2012/main" userId="Joel Grim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935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09"/>
    <p:restoredTop sz="81965" autoAdjust="0"/>
  </p:normalViewPr>
  <p:slideViewPr>
    <p:cSldViewPr>
      <p:cViewPr varScale="1">
        <p:scale>
          <a:sx n="93" d="100"/>
          <a:sy n="93" d="100"/>
        </p:scale>
        <p:origin x="51" y="113"/>
      </p:cViewPr>
      <p:guideLst>
        <p:guide orient="horz" pos="2160"/>
        <p:guide pos="3839"/>
      </p:guideLst>
    </p:cSldViewPr>
  </p:slideViewPr>
  <p:outlineViewPr>
    <p:cViewPr>
      <p:scale>
        <a:sx n="33" d="100"/>
        <a:sy n="33" d="100"/>
      </p:scale>
      <p:origin x="0" y="-4576"/>
    </p:cViewPr>
  </p:outlineViewPr>
  <p:notesTextViewPr>
    <p:cViewPr>
      <p:scale>
        <a:sx n="100" d="100"/>
        <a:sy n="100" d="100"/>
      </p:scale>
      <p:origin x="0" y="-75"/>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307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307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307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F294CCFB-749A-2F47-8EBA-00DE4241A432}" type="slidenum">
              <a:rPr lang="en-US" altLang="en-US"/>
              <a:pPr/>
              <a:t>‹#›</a:t>
            </a:fld>
            <a:endParaRPr lang="en-US" altLang="en-US"/>
          </a:p>
        </p:txBody>
      </p:sp>
    </p:spTree>
    <p:extLst>
      <p:ext uri="{BB962C8B-B14F-4D97-AF65-F5344CB8AC3E}">
        <p14:creationId xmlns:p14="http://schemas.microsoft.com/office/powerpoint/2010/main" val="20243235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defRPr sz="1000" i="1">
                <a:latin typeface="Times New Roman" pitchFamily="-110" charset="0"/>
              </a:defRPr>
            </a:lvl1pPr>
          </a:lstStyle>
          <a:p>
            <a:endParaRPr lang="en-US" altLang="en-US"/>
          </a:p>
        </p:txBody>
      </p:sp>
      <p:sp>
        <p:nvSpPr>
          <p:cNvPr id="205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19050" tIns="0" rIns="19050" bIns="0" numCol="1" anchor="t" anchorCtr="0" compatLnSpc="1">
            <a:prstTxWarp prst="textNoShape">
              <a:avLst/>
            </a:prstTxWarp>
          </a:bodyPr>
          <a:lstStyle>
            <a:lvl1pPr algn="r">
              <a:defRPr sz="1000" i="1">
                <a:latin typeface="Times New Roman" pitchFamily="-110" charset="0"/>
              </a:defRPr>
            </a:lvl1pPr>
          </a:lstStyle>
          <a:p>
            <a:endParaRPr lang="en-US" altLang="en-US"/>
          </a:p>
        </p:txBody>
      </p:sp>
      <p:sp>
        <p:nvSpPr>
          <p:cNvPr id="2052" name="Rectangle 4"/>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defRPr sz="1000" i="1">
                <a:latin typeface="Times New Roman" pitchFamily="-110" charset="0"/>
              </a:defRPr>
            </a:lvl1pPr>
          </a:lstStyle>
          <a:p>
            <a:endParaRPr lang="en-US" altLang="en-US"/>
          </a:p>
        </p:txBody>
      </p:sp>
      <p:sp>
        <p:nvSpPr>
          <p:cNvPr id="2053" name="Rectangle 5"/>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19050" tIns="0" rIns="19050" bIns="0" numCol="1" anchor="b" anchorCtr="0" compatLnSpc="1">
            <a:prstTxWarp prst="textNoShape">
              <a:avLst/>
            </a:prstTxWarp>
          </a:bodyPr>
          <a:lstStyle>
            <a:lvl1pPr algn="r">
              <a:defRPr sz="1000" i="1">
                <a:latin typeface="Times New Roman" pitchFamily="-110" charset="0"/>
              </a:defRPr>
            </a:lvl1pPr>
          </a:lstStyle>
          <a:p>
            <a:fld id="{1783C958-1F1B-2347-8B37-D6BC4B56CB47}" type="slidenum">
              <a:rPr lang="en-US" altLang="en-US"/>
              <a:pPr/>
              <a:t>‹#›</a:t>
            </a:fld>
            <a:endParaRPr lang="en-US" altLang="en-US"/>
          </a:p>
        </p:txBody>
      </p:sp>
      <p:sp>
        <p:nvSpPr>
          <p:cNvPr id="2054" name="Rectangle 6"/>
          <p:cNvSpPr>
            <a:spLocks noGrp="1" noChangeArrowheads="1"/>
          </p:cNvSpPr>
          <p:nvPr>
            <p:ph type="body" sz="quarter" idx="3"/>
          </p:nvPr>
        </p:nvSpPr>
        <p:spPr bwMode="auto">
          <a:xfrm>
            <a:off x="911225" y="4343400"/>
            <a:ext cx="5032375" cy="4114800"/>
          </a:xfrm>
          <a:prstGeom prst="rect">
            <a:avLst/>
          </a:prstGeom>
          <a:noFill/>
          <a:ln w="9525">
            <a:noFill/>
            <a:miter lim="800000"/>
            <a:headEnd/>
            <a:tailEnd/>
          </a:ln>
          <a:effec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055" name="Rectangle 7"/>
          <p:cNvSpPr>
            <a:spLocks noGrp="1" noRot="1" noChangeAspect="1" noChangeArrowheads="1" noTextEdit="1"/>
          </p:cNvSpPr>
          <p:nvPr>
            <p:ph type="sldImg" idx="2"/>
          </p:nvPr>
        </p:nvSpPr>
        <p:spPr bwMode="auto">
          <a:xfrm>
            <a:off x="393700" y="692150"/>
            <a:ext cx="6070600" cy="3416300"/>
          </a:xfrm>
          <a:prstGeom prst="rect">
            <a:avLst/>
          </a:prstGeom>
          <a:noFill/>
          <a:ln w="12700">
            <a:solidFill>
              <a:schemeClr val="tx1"/>
            </a:solidFill>
            <a:miter lim="800000"/>
            <a:headEnd/>
            <a:tailEnd/>
          </a:ln>
          <a:effectLst/>
        </p:spPr>
      </p:sp>
    </p:spTree>
    <p:extLst>
      <p:ext uri="{BB962C8B-B14F-4D97-AF65-F5344CB8AC3E}">
        <p14:creationId xmlns:p14="http://schemas.microsoft.com/office/powerpoint/2010/main" val="36048723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5"/>
          <p:cNvSpPr>
            <a:spLocks noGrp="1" noChangeArrowheads="1"/>
          </p:cNvSpPr>
          <p:nvPr>
            <p:ph type="sldNum" sz="quarter" idx="5"/>
          </p:nvPr>
        </p:nvSpPr>
        <p:spPr>
          <a:ln/>
        </p:spPr>
        <p:txBody>
          <a:bodyPr/>
          <a:lstStyle/>
          <a:p>
            <a:fld id="{D45F1697-B1FD-4BA8-AF78-8F256EB6D420}" type="slidenum">
              <a:rPr lang="en-US"/>
              <a:pPr/>
              <a:t>1</a:t>
            </a:fld>
            <a:endParaRPr lang="en-US"/>
          </a:p>
        </p:txBody>
      </p:sp>
      <p:sp>
        <p:nvSpPr>
          <p:cNvPr id="5122" name="Rectangle 2"/>
          <p:cNvSpPr>
            <a:spLocks noChangeArrowheads="1"/>
          </p:cNvSpPr>
          <p:nvPr/>
        </p:nvSpPr>
        <p:spPr bwMode="auto">
          <a:xfrm>
            <a:off x="3927776" y="0"/>
            <a:ext cx="3006424"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3" name="Rectangle 3"/>
          <p:cNvSpPr>
            <a:spLocks noChangeArrowheads="1"/>
          </p:cNvSpPr>
          <p:nvPr/>
        </p:nvSpPr>
        <p:spPr bwMode="auto">
          <a:xfrm>
            <a:off x="3927776" y="8771255"/>
            <a:ext cx="3006424" cy="461645"/>
          </a:xfrm>
          <a:prstGeom prst="rect">
            <a:avLst/>
          </a:prstGeom>
          <a:noFill/>
          <a:ln w="9525">
            <a:noFill/>
            <a:miter lim="800000"/>
            <a:headEnd/>
            <a:tailEnd/>
          </a:ln>
          <a:effectLst/>
        </p:spPr>
        <p:txBody>
          <a:bodyPr lIns="19214" tIns="0" rIns="19214" bIns="0" anchor="b"/>
          <a:lstStyle/>
          <a:p>
            <a:pPr algn="r"/>
            <a:r>
              <a:rPr lang="en-US" sz="1000" i="1" dirty="0">
                <a:latin typeface="Times New Roman" charset="0"/>
              </a:rPr>
              <a:t>1</a:t>
            </a:r>
          </a:p>
        </p:txBody>
      </p:sp>
      <p:sp>
        <p:nvSpPr>
          <p:cNvPr id="5124" name="Rectangle 4"/>
          <p:cNvSpPr>
            <a:spLocks noChangeArrowheads="1"/>
          </p:cNvSpPr>
          <p:nvPr/>
        </p:nvSpPr>
        <p:spPr bwMode="auto">
          <a:xfrm>
            <a:off x="0" y="8771255"/>
            <a:ext cx="3004820"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5" name="Rectangle 5"/>
          <p:cNvSpPr>
            <a:spLocks noChangeArrowheads="1"/>
          </p:cNvSpPr>
          <p:nvPr/>
        </p:nvSpPr>
        <p:spPr bwMode="auto">
          <a:xfrm>
            <a:off x="0" y="0"/>
            <a:ext cx="3004820"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6" name="Rectangle 6"/>
          <p:cNvSpPr>
            <a:spLocks noChangeArrowheads="1"/>
          </p:cNvSpPr>
          <p:nvPr/>
        </p:nvSpPr>
        <p:spPr bwMode="auto">
          <a:xfrm>
            <a:off x="3926170" y="0"/>
            <a:ext cx="3008031"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7" name="Rectangle 7"/>
          <p:cNvSpPr>
            <a:spLocks noChangeArrowheads="1"/>
          </p:cNvSpPr>
          <p:nvPr/>
        </p:nvSpPr>
        <p:spPr bwMode="auto">
          <a:xfrm>
            <a:off x="3926170" y="8771255"/>
            <a:ext cx="3008031" cy="461645"/>
          </a:xfrm>
          <a:prstGeom prst="rect">
            <a:avLst/>
          </a:prstGeom>
          <a:noFill/>
          <a:ln w="9525">
            <a:noFill/>
            <a:miter lim="800000"/>
            <a:headEnd/>
            <a:tailEnd/>
          </a:ln>
          <a:effectLst/>
        </p:spPr>
        <p:txBody>
          <a:bodyPr lIns="19214" tIns="0" rIns="19214" bIns="0" anchor="b"/>
          <a:lstStyle/>
          <a:p>
            <a:pPr algn="r"/>
            <a:r>
              <a:rPr lang="en-US" sz="1000" i="1" dirty="0">
                <a:latin typeface="Times New Roman" charset="0"/>
              </a:rPr>
              <a:t>1</a:t>
            </a:r>
          </a:p>
        </p:txBody>
      </p:sp>
      <p:sp>
        <p:nvSpPr>
          <p:cNvPr id="5128" name="Rectangle 8"/>
          <p:cNvSpPr>
            <a:spLocks noChangeArrowheads="1"/>
          </p:cNvSpPr>
          <p:nvPr/>
        </p:nvSpPr>
        <p:spPr bwMode="auto">
          <a:xfrm>
            <a:off x="0" y="8771255"/>
            <a:ext cx="3004820"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29" name="Rectangle 9"/>
          <p:cNvSpPr>
            <a:spLocks noChangeArrowheads="1"/>
          </p:cNvSpPr>
          <p:nvPr/>
        </p:nvSpPr>
        <p:spPr bwMode="auto">
          <a:xfrm>
            <a:off x="0" y="0"/>
            <a:ext cx="3004820" cy="461645"/>
          </a:xfrm>
          <a:prstGeom prst="rect">
            <a:avLst/>
          </a:prstGeom>
          <a:noFill/>
          <a:ln w="9525">
            <a:noFill/>
            <a:miter lim="800000"/>
            <a:headEnd/>
            <a:tailEnd/>
          </a:ln>
          <a:effectLst/>
        </p:spPr>
        <p:txBody>
          <a:bodyPr wrap="none" lIns="92231" tIns="46116" rIns="92231" bIns="46116" anchor="ctr"/>
          <a:lstStyle/>
          <a:p>
            <a:endParaRPr lang="en-US"/>
          </a:p>
        </p:txBody>
      </p:sp>
      <p:sp>
        <p:nvSpPr>
          <p:cNvPr id="5130" name="Rectangle 10"/>
          <p:cNvSpPr>
            <a:spLocks noGrp="1" noRot="1" noChangeAspect="1" noChangeArrowheads="1" noTextEdit="1"/>
          </p:cNvSpPr>
          <p:nvPr>
            <p:ph type="sldImg"/>
          </p:nvPr>
        </p:nvSpPr>
        <p:spPr>
          <a:xfrm>
            <a:off x="390525" y="693738"/>
            <a:ext cx="6153150" cy="3462337"/>
          </a:xfrm>
          <a:ln cap="flat"/>
        </p:spPr>
      </p:sp>
      <p:sp>
        <p:nvSpPr>
          <p:cNvPr id="5131" name="Rectangle 11"/>
          <p:cNvSpPr>
            <a:spLocks noGrp="1" noChangeArrowheads="1"/>
          </p:cNvSpPr>
          <p:nvPr>
            <p:ph type="body" idx="1"/>
          </p:nvPr>
        </p:nvSpPr>
        <p:spPr>
          <a:ln/>
        </p:spPr>
        <p:txBody>
          <a:bodyPr/>
          <a:lstStyle/>
          <a:p>
            <a:r>
              <a:rPr lang="en-US" sz="800" dirty="0"/>
              <a:t>Check distro statement before using:</a:t>
            </a:r>
          </a:p>
          <a:p>
            <a:r>
              <a:rPr lang="en-US" sz="800" dirty="0"/>
              <a:t>DISTRIBUTION STATEMENT A. Approved for pubic release: distribution is unlimited.</a:t>
            </a:r>
          </a:p>
          <a:p>
            <a:r>
              <a:rPr lang="en-US" sz="800" dirty="0"/>
              <a:t>This material is based upon work supported under Air Force Contract No. FA8721-05-C-0002 and/or FA8702-15-D-0001. Any opinions, findings, conclusions or recommendations expressed in this material are those of the author(s) and do not necessarily reflect the views of the U.S. Air Force.</a:t>
            </a:r>
          </a:p>
          <a:p>
            <a:pPr>
              <a:spcBef>
                <a:spcPts val="300"/>
              </a:spcBef>
            </a:pPr>
            <a:r>
              <a:rPr lang="en-US" sz="800" dirty="0"/>
              <a:t>© 2021 Massachusetts Institute of Technology.</a:t>
            </a:r>
          </a:p>
          <a:p>
            <a:pPr>
              <a:spcBef>
                <a:spcPts val="300"/>
              </a:spcBef>
            </a:pPr>
            <a:r>
              <a:rPr lang="en-US" sz="800" dirty="0"/>
              <a:t>Delivered to the U.S. Government with Unlimited Rights, as defined in DFARS Part 252.227-7013 or 7014 (Feb 2014). Notwithstanding any copyright notice, U.S. Government rights in this work are defined by DFARS 252.227-7013 or DFARS 252.227-7014 as detailed above. Use of this work other than as specifically authorized by the U.S. </a:t>
            </a:r>
            <a:r>
              <a:rPr lang="en-US" sz="800"/>
              <a:t>Government may violate any copyrights that exist in this work.</a:t>
            </a:r>
          </a:p>
          <a:p>
            <a:endParaRPr lang="en-US" sz="800" dirty="0"/>
          </a:p>
        </p:txBody>
      </p:sp>
    </p:spTree>
    <p:extLst>
      <p:ext uri="{BB962C8B-B14F-4D97-AF65-F5344CB8AC3E}">
        <p14:creationId xmlns:p14="http://schemas.microsoft.com/office/powerpoint/2010/main" val="1630495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Drone example</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Bottom = what problems current exist in urban operations</a:t>
            </a:r>
          </a:p>
          <a:p>
            <a:pPr marL="171450" indent="-171450">
              <a:buFontTx/>
              <a:buChar char="-"/>
            </a:pPr>
            <a:r>
              <a:rPr lang="en-US" baseline="0" dirty="0"/>
              <a:t>right = political impacts</a:t>
            </a:r>
          </a:p>
          <a:p>
            <a:pPr marL="171450" indent="-171450">
              <a:buFontTx/>
              <a:buChar char="-"/>
            </a:pPr>
            <a:r>
              <a:rPr lang="en-US" baseline="0" dirty="0"/>
              <a:t>Top = flight control software under turbulence</a:t>
            </a:r>
          </a:p>
          <a:p>
            <a:pPr marL="171450" indent="-171450">
              <a:buFontTx/>
              <a:buChar char="-"/>
            </a:pPr>
            <a:r>
              <a:rPr lang="en-US" baseline="0" dirty="0"/>
              <a:t>Left = optimal routing to scan a </a:t>
            </a:r>
            <a:r>
              <a:rPr lang="en-US" baseline="0"/>
              <a:t>city block</a:t>
            </a:r>
          </a:p>
          <a:p>
            <a:pPr marL="171450" indent="-171450">
              <a:buFontTx/>
              <a:buChar char="-"/>
            </a:pPr>
            <a:r>
              <a:rPr lang="en-US" baseline="0"/>
              <a:t>Middle </a:t>
            </a:r>
            <a:r>
              <a:rPr lang="en-US" baseline="0" dirty="0"/>
              <a:t>= tactics for employing in a team in a city</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19</a:t>
            </a:fld>
            <a:endParaRPr lang="en-US" altLang="en-US" dirty="0"/>
          </a:p>
        </p:txBody>
      </p:sp>
    </p:spTree>
    <p:extLst>
      <p:ext uri="{BB962C8B-B14F-4D97-AF65-F5344CB8AC3E}">
        <p14:creationId xmlns:p14="http://schemas.microsoft.com/office/powerpoint/2010/main" val="494604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Drone example</a:t>
            </a:r>
          </a:p>
          <a:p>
            <a:pPr marL="171450" marR="0" lvl="0" indent="-171450" algn="l" defTabSz="914400" rtl="0" eaLnBrk="0" fontAlgn="base" latinLnBrk="0" hangingPunct="0">
              <a:lnSpc>
                <a:spcPct val="100000"/>
              </a:lnSpc>
              <a:spcBef>
                <a:spcPct val="30000"/>
              </a:spcBef>
              <a:spcAft>
                <a:spcPct val="0"/>
              </a:spcAft>
              <a:buClrTx/>
              <a:buSzTx/>
              <a:buFontTx/>
              <a:buChar char="-"/>
              <a:tabLst/>
              <a:defRPr/>
            </a:pPr>
            <a:r>
              <a:rPr lang="en-US" baseline="0" dirty="0"/>
              <a:t>Bottom = what problems current exist in urban operations</a:t>
            </a:r>
          </a:p>
          <a:p>
            <a:pPr marL="171450" indent="-171450">
              <a:buFontTx/>
              <a:buChar char="-"/>
            </a:pPr>
            <a:r>
              <a:rPr lang="en-US" baseline="0" dirty="0"/>
              <a:t>right = political impacts</a:t>
            </a:r>
          </a:p>
          <a:p>
            <a:pPr marL="171450" indent="-171450">
              <a:buFontTx/>
              <a:buChar char="-"/>
            </a:pPr>
            <a:r>
              <a:rPr lang="en-US" baseline="0" dirty="0"/>
              <a:t>Top = flight control software under turbulence</a:t>
            </a:r>
          </a:p>
          <a:p>
            <a:pPr marL="171450" indent="-171450">
              <a:buFontTx/>
              <a:buChar char="-"/>
            </a:pPr>
            <a:r>
              <a:rPr lang="en-US" baseline="0" dirty="0"/>
              <a:t>Left = optimal routing to scan a </a:t>
            </a:r>
            <a:r>
              <a:rPr lang="en-US" baseline="0"/>
              <a:t>city block</a:t>
            </a:r>
          </a:p>
          <a:p>
            <a:pPr marL="171450" indent="-171450">
              <a:buFontTx/>
              <a:buChar char="-"/>
            </a:pPr>
            <a:r>
              <a:rPr lang="en-US" baseline="0"/>
              <a:t>Middle </a:t>
            </a:r>
            <a:r>
              <a:rPr lang="en-US" baseline="0" dirty="0"/>
              <a:t>= tactics for employing in a team in a city</a:t>
            </a:r>
          </a:p>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20</a:t>
            </a:fld>
            <a:endParaRPr lang="en-US" altLang="en-US" dirty="0"/>
          </a:p>
        </p:txBody>
      </p:sp>
    </p:spTree>
    <p:extLst>
      <p:ext uri="{BB962C8B-B14F-4D97-AF65-F5344CB8AC3E}">
        <p14:creationId xmlns:p14="http://schemas.microsoft.com/office/powerpoint/2010/main" val="1391971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brains </a:t>
            </a:r>
            <a:r>
              <a:rPr lang="en-US" baseline="0" dirty="0"/>
              <a:t>use prototype based categories and family-resemblance based categories, not rule-base categories, even though that’s not how we think we think.  There’s a whole bunch of studies on that in psychology, but suffice to say:  If you’re learning something, it’s best to start with examples.  If you’re doing science, you need definitions.  So, I started with examples, and now I’ll give some definitions.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21</a:t>
            </a:fld>
            <a:endParaRPr lang="en-US" altLang="en-US"/>
          </a:p>
        </p:txBody>
      </p:sp>
    </p:spTree>
    <p:extLst>
      <p:ext uri="{BB962C8B-B14F-4D97-AF65-F5344CB8AC3E}">
        <p14:creationId xmlns:p14="http://schemas.microsoft.com/office/powerpoint/2010/main" val="267123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have an aside on Auteur</a:t>
            </a:r>
            <a:r>
              <a:rPr lang="en-US" baseline="0" dirty="0"/>
              <a:t> theory vs. the author is dead?</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22</a:t>
            </a:fld>
            <a:endParaRPr lang="en-US" altLang="en-US"/>
          </a:p>
        </p:txBody>
      </p:sp>
    </p:spTree>
    <p:extLst>
      <p:ext uri="{BB962C8B-B14F-4D97-AF65-F5344CB8AC3E}">
        <p14:creationId xmlns:p14="http://schemas.microsoft.com/office/powerpoint/2010/main" val="3319404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Use of these cover images falls under</a:t>
            </a:r>
            <a:r>
              <a:rPr lang="en-US" b="0" baseline="0" dirty="0"/>
              <a:t> fair use:</a:t>
            </a:r>
            <a:endParaRPr lang="en-US" b="0" dirty="0"/>
          </a:p>
          <a:p>
            <a:r>
              <a:rPr lang="en-US" b="0" dirty="0"/>
              <a:t>https://www.nolo.com/legal-encyclopedia/fair-use-rule-copyright-material-30100.html</a:t>
            </a:r>
          </a:p>
          <a:p>
            <a:r>
              <a:rPr lang="en-US" b="1" dirty="0"/>
              <a:t>Nonprofit educational uses:</a:t>
            </a:r>
            <a:r>
              <a:rPr lang="en-US" dirty="0"/>
              <a:t> When teachers photocopy limited portions of written works for classroom use, this is normally acceptable. An English teacher would be permitted to copy a few pages of a book to show to the class as part of a lesson plan. (Note that she would </a:t>
            </a:r>
            <a:r>
              <a:rPr lang="en-US" i="1" dirty="0"/>
              <a:t>not </a:t>
            </a:r>
            <a:r>
              <a:rPr lang="en-US" dirty="0"/>
              <a:t>be permitted to photocopy the entire book).</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23</a:t>
            </a:fld>
            <a:endParaRPr lang="en-US" altLang="en-US"/>
          </a:p>
        </p:txBody>
      </p:sp>
    </p:spTree>
    <p:extLst>
      <p:ext uri="{BB962C8B-B14F-4D97-AF65-F5344CB8AC3E}">
        <p14:creationId xmlns:p14="http://schemas.microsoft.com/office/powerpoint/2010/main" val="1834527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Use of these cover images falls under</a:t>
            </a:r>
            <a:r>
              <a:rPr lang="en-US" b="0" baseline="0" dirty="0"/>
              <a:t> fair use:</a:t>
            </a:r>
            <a:endParaRPr lang="en-US" b="0" dirty="0"/>
          </a:p>
          <a:p>
            <a:r>
              <a:rPr lang="en-US" b="0" dirty="0"/>
              <a:t>https://www.nolo.com/legal-encyclopedia/fair-use-rule-copyright-material-30100.html</a:t>
            </a:r>
          </a:p>
          <a:p>
            <a:r>
              <a:rPr lang="en-US" b="1" dirty="0"/>
              <a:t>Nonprofit educational uses:</a:t>
            </a:r>
            <a:r>
              <a:rPr lang="en-US" dirty="0"/>
              <a:t> When teachers photocopy limited portions of written works for classroom use, this is normally acceptable. An English teacher would be permitted to copy a few pages of a book to show to the class as part of a lesson plan. (Note that she would </a:t>
            </a:r>
            <a:r>
              <a:rPr lang="en-US" i="1" dirty="0"/>
              <a:t>not </a:t>
            </a:r>
            <a:r>
              <a:rPr lang="en-US" dirty="0"/>
              <a:t>be permitted to photocopy the entire book).</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24</a:t>
            </a:fld>
            <a:endParaRPr lang="en-US" altLang="en-US"/>
          </a:p>
        </p:txBody>
      </p:sp>
    </p:spTree>
    <p:extLst>
      <p:ext uri="{BB962C8B-B14F-4D97-AF65-F5344CB8AC3E}">
        <p14:creationId xmlns:p14="http://schemas.microsoft.com/office/powerpoint/2010/main" val="14624938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Use of these cover images falls under</a:t>
            </a:r>
            <a:r>
              <a:rPr lang="en-US" b="0" baseline="0" dirty="0"/>
              <a:t> fair use:</a:t>
            </a:r>
            <a:endParaRPr lang="en-US" b="0" dirty="0"/>
          </a:p>
          <a:p>
            <a:r>
              <a:rPr lang="en-US" b="0" dirty="0"/>
              <a:t>https://www.nolo.com/legal-encyclopedia/fair-use-rule-copyright-material-30100.html</a:t>
            </a:r>
          </a:p>
          <a:p>
            <a:r>
              <a:rPr lang="en-US" b="1" dirty="0"/>
              <a:t>Nonprofit educational uses:</a:t>
            </a:r>
            <a:r>
              <a:rPr lang="en-US" dirty="0"/>
              <a:t> When teachers photocopy limited portions of written works for classroom use, this is normally acceptable. An English teacher would be permitted to copy a few pages of a book to show to the class as part of a lesson plan. (Note that she would </a:t>
            </a:r>
            <a:r>
              <a:rPr lang="en-US" i="1" dirty="0"/>
              <a:t>not </a:t>
            </a:r>
            <a:r>
              <a:rPr lang="en-US" dirty="0"/>
              <a:t>be permitted to photocopy the entire book).</a:t>
            </a:r>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25</a:t>
            </a:fld>
            <a:endParaRPr lang="en-US" altLang="en-US"/>
          </a:p>
        </p:txBody>
      </p:sp>
    </p:spTree>
    <p:extLst>
      <p:ext uri="{BB962C8B-B14F-4D97-AF65-F5344CB8AC3E}">
        <p14:creationId xmlns:p14="http://schemas.microsoft.com/office/powerpoint/2010/main" val="882510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Use of these cover images falls under</a:t>
            </a:r>
            <a:r>
              <a:rPr lang="en-US" b="0" baseline="0" dirty="0"/>
              <a:t> fair use:</a:t>
            </a:r>
            <a:endParaRPr lang="en-US" b="0" dirty="0"/>
          </a:p>
          <a:p>
            <a:r>
              <a:rPr lang="en-US" b="0" dirty="0"/>
              <a:t>https://www.nolo.com/legal-encyclopedia/fair-use-rule-copyright-material-30100.html</a:t>
            </a:r>
          </a:p>
          <a:p>
            <a:r>
              <a:rPr lang="en-US" b="1" dirty="0"/>
              <a:t>Nonprofit educational uses:</a:t>
            </a:r>
            <a:r>
              <a:rPr lang="en-US" dirty="0"/>
              <a:t> When teachers photocopy limited portions of written works for classroom use, this is normally acceptable. An English teacher would be permitted to copy a few pages of a book to show to the class as part of a lesson plan. (Note that she would </a:t>
            </a:r>
            <a:r>
              <a:rPr lang="en-US" i="1" dirty="0"/>
              <a:t>not </a:t>
            </a:r>
            <a:r>
              <a:rPr lang="en-US" dirty="0"/>
              <a:t>be permitted to photocopy the entire book).</a:t>
            </a:r>
          </a:p>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26</a:t>
            </a:fld>
            <a:endParaRPr lang="en-US" altLang="en-US"/>
          </a:p>
        </p:txBody>
      </p:sp>
    </p:spTree>
    <p:extLst>
      <p:ext uri="{BB962C8B-B14F-4D97-AF65-F5344CB8AC3E}">
        <p14:creationId xmlns:p14="http://schemas.microsoft.com/office/powerpoint/2010/main" val="119967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brains </a:t>
            </a:r>
            <a:r>
              <a:rPr lang="en-US" baseline="0" dirty="0"/>
              <a:t>use prototype based categories and family-resemblance based categories, not rule-base categories, even though that’s not how we think we think.  There’s a whole bunch of studies on that in psychology, but suffice to say:  If you’re learning something, it’s best to start with examples.  If you’re doing science, you need definitions.  So, I started with examples, and now I’ll give some definitions.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3</a:t>
            </a:fld>
            <a:endParaRPr lang="en-US" altLang="en-US"/>
          </a:p>
        </p:txBody>
      </p:sp>
    </p:spTree>
    <p:extLst>
      <p:ext uri="{BB962C8B-B14F-4D97-AF65-F5344CB8AC3E}">
        <p14:creationId xmlns:p14="http://schemas.microsoft.com/office/powerpoint/2010/main" val="909853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5</a:t>
            </a:fld>
            <a:endParaRPr lang="en-US" altLang="en-US" dirty="0"/>
          </a:p>
        </p:txBody>
      </p:sp>
    </p:spTree>
    <p:extLst>
      <p:ext uri="{BB962C8B-B14F-4D97-AF65-F5344CB8AC3E}">
        <p14:creationId xmlns:p14="http://schemas.microsoft.com/office/powerpoint/2010/main" val="1731079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10x</a:t>
            </a:r>
            <a:r>
              <a:rPr lang="en-US" baseline="0" dirty="0"/>
              <a:t> rule for cost of correcting an error</a:t>
            </a:r>
            <a:endParaRPr lang="en-US" dirty="0"/>
          </a:p>
          <a:p>
            <a:r>
              <a:rPr lang="en-US" dirty="0"/>
              <a:t>Discuss difficulty of tacking a problem early --</a:t>
            </a:r>
          </a:p>
          <a:p>
            <a:r>
              <a:rPr lang="en-US" dirty="0"/>
              <a:t>Anecdote</a:t>
            </a:r>
            <a:r>
              <a:rPr lang="en-US" baseline="0" dirty="0"/>
              <a:t> of failure at field test when easily catchable early</a:t>
            </a:r>
            <a:endParaRPr lang="en-US" dirty="0"/>
          </a:p>
          <a:p>
            <a:r>
              <a:rPr lang="en-US" dirty="0"/>
              <a:t>Failure modes:</a:t>
            </a:r>
            <a:r>
              <a:rPr lang="en-US" baseline="0" dirty="0"/>
              <a:t>  too little triage, too much triage, forget to review with end user</a:t>
            </a:r>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7</a:t>
            </a:fld>
            <a:endParaRPr lang="en-US" dirty="0"/>
          </a:p>
        </p:txBody>
      </p:sp>
    </p:spTree>
    <p:extLst>
      <p:ext uri="{BB962C8B-B14F-4D97-AF65-F5344CB8AC3E}">
        <p14:creationId xmlns:p14="http://schemas.microsoft.com/office/powerpoint/2010/main" val="208437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Balance between wargames and mod-sim</a:t>
            </a:r>
          </a:p>
          <a:p>
            <a:r>
              <a:rPr lang="en-US" dirty="0"/>
              <a:t>Make it easier to include end</a:t>
            </a:r>
            <a:r>
              <a:rPr lang="en-US" baseline="0" dirty="0"/>
              <a:t> user than make excused to skip it</a:t>
            </a:r>
          </a:p>
          <a:p>
            <a:r>
              <a:rPr lang="en-US" baseline="0" dirty="0"/>
              <a:t>Explore requirements + con-ops / enable intuition + creativity by red and blue</a:t>
            </a:r>
          </a:p>
          <a:p>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8</a:t>
            </a:fld>
            <a:endParaRPr lang="en-US" dirty="0"/>
          </a:p>
        </p:txBody>
      </p:sp>
    </p:spTree>
    <p:extLst>
      <p:ext uri="{BB962C8B-B14F-4D97-AF65-F5344CB8AC3E}">
        <p14:creationId xmlns:p14="http://schemas.microsoft.com/office/powerpoint/2010/main" val="3604087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brains </a:t>
            </a:r>
            <a:r>
              <a:rPr lang="en-US" baseline="0" dirty="0"/>
              <a:t>use prototype based categories and family-resemblance based categories, not rule-base categories, even though that’s not how we think we think.  There’s a whole bunch of studies on that in psychology, but suffice to say:  If you’re learning something, it’s best to start with examples.  If you’re doing science, you need definitions.  So, I started with examples, and now I’ll give some definitions.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9</a:t>
            </a:fld>
            <a:endParaRPr lang="en-US" altLang="en-US"/>
          </a:p>
        </p:txBody>
      </p:sp>
    </p:spTree>
    <p:extLst>
      <p:ext uri="{BB962C8B-B14F-4D97-AF65-F5344CB8AC3E}">
        <p14:creationId xmlns:p14="http://schemas.microsoft.com/office/powerpoint/2010/main" val="3908800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56E57A-6B19-B747-9F3A-5785F084895B}" type="slidenum">
              <a:rPr lang="en-US">
                <a:solidFill>
                  <a:srgbClr val="000000"/>
                </a:solidFill>
              </a:rPr>
              <a:pPr/>
              <a:t>13</a:t>
            </a:fld>
            <a:endParaRPr lang="en-US" dirty="0">
              <a:solidFill>
                <a:srgbClr val="000000"/>
              </a:solidFill>
            </a:endParaRPr>
          </a:p>
        </p:txBody>
      </p:sp>
      <p:sp>
        <p:nvSpPr>
          <p:cNvPr id="1213442" name="Rectangle 2"/>
          <p:cNvSpPr>
            <a:spLocks noGrp="1" noRot="1" noChangeAspect="1" noChangeArrowheads="1" noTextEdit="1"/>
          </p:cNvSpPr>
          <p:nvPr>
            <p:ph type="sldImg"/>
          </p:nvPr>
        </p:nvSpPr>
        <p:spPr>
          <a:xfrm>
            <a:off x="419100" y="703263"/>
            <a:ext cx="6172200" cy="3473450"/>
          </a:xfrm>
          <a:ln/>
        </p:spPr>
      </p:sp>
      <p:sp>
        <p:nvSpPr>
          <p:cNvPr id="121344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51056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172200" cy="34734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78FBA5-F957-4CE9-A734-9CFA9C4F5603}" type="slidenum">
              <a:rPr lang="en-US" smtClean="0"/>
              <a:pPr/>
              <a:t>16</a:t>
            </a:fld>
            <a:endParaRPr lang="en-US" dirty="0"/>
          </a:p>
        </p:txBody>
      </p:sp>
    </p:spTree>
    <p:extLst>
      <p:ext uri="{BB962C8B-B14F-4D97-AF65-F5344CB8AC3E}">
        <p14:creationId xmlns:p14="http://schemas.microsoft.com/office/powerpoint/2010/main" val="412689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brains </a:t>
            </a:r>
            <a:r>
              <a:rPr lang="en-US" baseline="0" dirty="0"/>
              <a:t>use prototype based categories and family-resemblance based categories, not rule-base categories, even though that’s not how we think we think.  There’s a whole bunch of studies on that in psychology, but suffice to say:  If you’re learning something, it’s best to start with examples.  If you’re doing science, you need definitions.  So, I started with examples, and now I’ll give some definitions.</a:t>
            </a:r>
            <a:endParaRPr lang="en-US" dirty="0"/>
          </a:p>
        </p:txBody>
      </p:sp>
      <p:sp>
        <p:nvSpPr>
          <p:cNvPr id="4" name="Slide Number Placeholder 3"/>
          <p:cNvSpPr>
            <a:spLocks noGrp="1"/>
          </p:cNvSpPr>
          <p:nvPr>
            <p:ph type="sldNum" sz="quarter" idx="10"/>
          </p:nvPr>
        </p:nvSpPr>
        <p:spPr/>
        <p:txBody>
          <a:bodyPr/>
          <a:lstStyle/>
          <a:p>
            <a:fld id="{1783C958-1F1B-2347-8B37-D6BC4B56CB47}" type="slidenum">
              <a:rPr lang="en-US" altLang="en-US" smtClean="0"/>
              <a:pPr/>
              <a:t>18</a:t>
            </a:fld>
            <a:endParaRPr lang="en-US" altLang="en-US"/>
          </a:p>
        </p:txBody>
      </p:sp>
    </p:spTree>
    <p:extLst>
      <p:ext uri="{BB962C8B-B14F-4D97-AF65-F5344CB8AC3E}">
        <p14:creationId xmlns:p14="http://schemas.microsoft.com/office/powerpoint/2010/main" val="3406522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6146" name="Rectangle 1026"/>
          <p:cNvSpPr>
            <a:spLocks noGrp="1" noChangeArrowheads="1"/>
          </p:cNvSpPr>
          <p:nvPr>
            <p:ph type="ctrTitle"/>
          </p:nvPr>
        </p:nvSpPr>
        <p:spPr>
          <a:xfrm>
            <a:off x="1109183" y="1389888"/>
            <a:ext cx="9970459" cy="1298448"/>
          </a:xfrm>
        </p:spPr>
        <p:txBody>
          <a:bodyPr anchor="b" anchorCtr="0"/>
          <a:lstStyle>
            <a:lvl1pPr>
              <a:lnSpc>
                <a:spcPct val="100000"/>
              </a:lnSpc>
              <a:spcAft>
                <a:spcPts val="600"/>
              </a:spcAft>
              <a:defRPr sz="3600"/>
            </a:lvl1pPr>
          </a:lstStyle>
          <a:p>
            <a:r>
              <a:rPr lang="en-US" altLang="en-US"/>
              <a:t>Click to edit Master title style</a:t>
            </a:r>
            <a:endParaRPr lang="en-US" altLang="en-US" dirty="0"/>
          </a:p>
        </p:txBody>
      </p:sp>
      <p:sp>
        <p:nvSpPr>
          <p:cNvPr id="6202" name="Rectangle 1082"/>
          <p:cNvSpPr>
            <a:spLocks noGrp="1" noChangeArrowheads="1"/>
          </p:cNvSpPr>
          <p:nvPr>
            <p:ph type="subTitle" sz="quarter" idx="1"/>
          </p:nvPr>
        </p:nvSpPr>
        <p:spPr>
          <a:xfrm>
            <a:off x="1109183" y="3008376"/>
            <a:ext cx="9970459" cy="1792224"/>
          </a:xfrm>
          <a:prstGeom prst="rect">
            <a:avLst/>
          </a:prstGeom>
          <a:ln w="12700">
            <a:headEnd type="none" w="sm" len="sm"/>
            <a:tailEnd type="none" w="sm" len="sm"/>
          </a:ln>
        </p:spPr>
        <p:txBody>
          <a:bodyPr lIns="91440" tIns="45720" rIns="91440" bIns="45720" anchor="ctr" anchorCtr="0"/>
          <a:lstStyle>
            <a:lvl1pPr marL="0" indent="0" algn="ctr">
              <a:lnSpc>
                <a:spcPct val="100000"/>
              </a:lnSpc>
              <a:spcBef>
                <a:spcPts val="0"/>
              </a:spcBef>
              <a:spcAft>
                <a:spcPts val="2400"/>
              </a:spcAft>
              <a:buFontTx/>
              <a:buNone/>
              <a:defRPr sz="2200"/>
            </a:lvl1pPr>
          </a:lstStyle>
          <a:p>
            <a:r>
              <a:rPr lang="en-US" altLang="en-US"/>
              <a:t>Click to edit Master subtitle style</a:t>
            </a:r>
            <a:endParaRPr lang="en-US" altLang="en-US" dirty="0"/>
          </a:p>
        </p:txBody>
      </p:sp>
      <p:sp>
        <p:nvSpPr>
          <p:cNvPr id="9" name="Freeform 8"/>
          <p:cNvSpPr>
            <a:spLocks/>
          </p:cNvSpPr>
          <p:nvPr userDrawn="1"/>
        </p:nvSpPr>
        <p:spPr bwMode="auto">
          <a:xfrm>
            <a:off x="0" y="950976"/>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 name="Freeform 8"/>
          <p:cNvSpPr>
            <a:spLocks/>
          </p:cNvSpPr>
          <p:nvPr userDrawn="1"/>
        </p:nvSpPr>
        <p:spPr bwMode="auto">
          <a:xfrm>
            <a:off x="0" y="6355080"/>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7" name="Picture 6" descr="LL_Logo_blu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379976" y="5111496"/>
            <a:ext cx="3429000" cy="345440"/>
          </a:xfrm>
          <a:prstGeom prst="rect">
            <a:avLst/>
          </a:prstGeom>
        </p:spPr>
      </p:pic>
      <p:pic>
        <p:nvPicPr>
          <p:cNvPr id="11" name="Picture 2">
            <a:extLst>
              <a:ext uri="{FF2B5EF4-FFF2-40B4-BE49-F238E27FC236}">
                <a16:creationId xmlns:a16="http://schemas.microsoft.com/office/drawing/2014/main" id="{C3A108B2-08C9-D34B-96A6-22B3AB8E7528}"/>
              </a:ext>
            </a:extLst>
          </p:cNvPr>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11155535" y="122301"/>
            <a:ext cx="678007" cy="828675"/>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Chart Placeholder 3"/>
          <p:cNvSpPr>
            <a:spLocks noGrp="1"/>
          </p:cNvSpPr>
          <p:nvPr>
            <p:ph type="chart" sz="quarter" idx="10"/>
          </p:nvPr>
        </p:nvSpPr>
        <p:spPr>
          <a:xfrm>
            <a:off x="1791758" y="1700784"/>
            <a:ext cx="8605310" cy="394106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chart</a:t>
            </a:r>
            <a:endParaRPr lang="en-US" dirty="0"/>
          </a:p>
        </p:txBody>
      </p:sp>
      <p:sp>
        <p:nvSpPr>
          <p:cNvPr id="5" name="Text Placeholder 4"/>
          <p:cNvSpPr>
            <a:spLocks noGrp="1"/>
          </p:cNvSpPr>
          <p:nvPr>
            <p:ph type="body" sz="quarter" idx="11"/>
          </p:nvPr>
        </p:nvSpPr>
        <p:spPr>
          <a:xfrm>
            <a:off x="1791758" y="1252728"/>
            <a:ext cx="8605310"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1791758" y="5705856"/>
            <a:ext cx="8605310"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0070962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10915522" cy="4830616"/>
          </a:xfrm>
          <a:prstGeom prst="rect">
            <a:avLst/>
          </a:prstGeom>
        </p:spPr>
        <p:txBody>
          <a:bodyPr/>
          <a:lstStyle>
            <a:lvl1pPr>
              <a:lnSpc>
                <a:spcPct val="90000"/>
              </a:lnSpc>
              <a:spcBef>
                <a:spcPts val="900"/>
              </a:spcBef>
              <a:spcAft>
                <a:spcPts val="0"/>
              </a:spcAft>
              <a:defRPr/>
            </a:lvl1pPr>
            <a:lvl2pPr marL="404813" indent="-191691">
              <a:lnSpc>
                <a:spcPct val="90000"/>
              </a:lnSpc>
              <a:spcBef>
                <a:spcPts val="450"/>
              </a:spcBef>
              <a:spcAft>
                <a:spcPts val="0"/>
              </a:spcAft>
              <a:defRPr sz="1350"/>
            </a:lvl2pPr>
            <a:lvl3pPr marL="567929" indent="-138113">
              <a:lnSpc>
                <a:spcPct val="90000"/>
              </a:lnSpc>
              <a:spcBef>
                <a:spcPts val="450"/>
              </a:spcBef>
              <a:spcAft>
                <a:spcPts val="0"/>
              </a:spcAft>
              <a:buSzPct val="90000"/>
              <a:buFont typeface="Arial" pitchFamily="34" charset="0"/>
              <a:buChar char="•"/>
              <a:defRPr/>
            </a:lvl3pPr>
            <a:lvl4pPr marL="774954" indent="0">
              <a:lnSpc>
                <a:spcPct val="90000"/>
              </a:lnSpc>
              <a:spcBef>
                <a:spcPts val="450"/>
              </a:spcBef>
              <a:spcAft>
                <a:spcPts val="0"/>
              </a:spcAft>
              <a:buFontTx/>
              <a:buNone/>
              <a:defRPr/>
            </a:lvl4pPr>
            <a:lvl5pPr marL="946404" indent="0">
              <a:lnSpc>
                <a:spcPct val="90000"/>
              </a:lnSpc>
              <a:spcBef>
                <a:spcPts val="450"/>
              </a:spcBef>
              <a:spcAft>
                <a:spcPts val="0"/>
              </a:spcAft>
              <a:buSzPct val="85000"/>
              <a:buFontTx/>
              <a:buNone/>
              <a:defRPr sz="9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192009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3" y="1293094"/>
            <a:ext cx="10915522" cy="4830616"/>
          </a:xfrm>
          <a:prstGeom prst="rect">
            <a:avLst/>
          </a:prstGeom>
        </p:spPr>
        <p:txBody>
          <a:bodyPr/>
          <a:lstStyle>
            <a:lvl1pPr>
              <a:lnSpc>
                <a:spcPct val="90000"/>
              </a:lnSpc>
              <a:spcBef>
                <a:spcPts val="900"/>
              </a:spcBef>
              <a:spcAft>
                <a:spcPts val="0"/>
              </a:spcAft>
              <a:defRPr/>
            </a:lvl1pPr>
            <a:lvl2pPr marL="404813" indent="-191691">
              <a:lnSpc>
                <a:spcPct val="90000"/>
              </a:lnSpc>
              <a:spcBef>
                <a:spcPts val="450"/>
              </a:spcBef>
              <a:spcAft>
                <a:spcPts val="0"/>
              </a:spcAft>
              <a:defRPr sz="1350"/>
            </a:lvl2pPr>
            <a:lvl3pPr marL="567929" indent="-138113">
              <a:lnSpc>
                <a:spcPct val="90000"/>
              </a:lnSpc>
              <a:spcBef>
                <a:spcPts val="450"/>
              </a:spcBef>
              <a:spcAft>
                <a:spcPts val="0"/>
              </a:spcAft>
              <a:buSzPct val="90000"/>
              <a:buFont typeface="Arial" pitchFamily="34" charset="0"/>
              <a:buChar char="•"/>
              <a:defRPr/>
            </a:lvl3pPr>
            <a:lvl4pPr marL="774954" indent="0">
              <a:lnSpc>
                <a:spcPct val="90000"/>
              </a:lnSpc>
              <a:spcBef>
                <a:spcPts val="450"/>
              </a:spcBef>
              <a:spcAft>
                <a:spcPts val="0"/>
              </a:spcAft>
              <a:buFontTx/>
              <a:buNone/>
              <a:defRPr/>
            </a:lvl4pPr>
            <a:lvl5pPr marL="946404" indent="0">
              <a:lnSpc>
                <a:spcPct val="90000"/>
              </a:lnSpc>
              <a:spcBef>
                <a:spcPts val="450"/>
              </a:spcBef>
              <a:spcAft>
                <a:spcPts val="0"/>
              </a:spcAft>
              <a:buSzPct val="85000"/>
              <a:buFontTx/>
              <a:buNone/>
              <a:defRPr sz="9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8395402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Content Placeholder 7"/>
          <p:cNvSpPr>
            <a:spLocks noGrp="1"/>
          </p:cNvSpPr>
          <p:nvPr>
            <p:ph sz="quarter" idx="10"/>
          </p:nvPr>
        </p:nvSpPr>
        <p:spPr>
          <a:xfrm>
            <a:off x="633082" y="1293094"/>
            <a:ext cx="10915522" cy="4830616"/>
          </a:xfrm>
          <a:prstGeom prst="rect">
            <a:avLst/>
          </a:prstGeom>
        </p:spPr>
        <p:txBody>
          <a:bodyPr/>
          <a:lstStyle>
            <a:lvl1pPr>
              <a:lnSpc>
                <a:spcPct val="90000"/>
              </a:lnSpc>
              <a:spcBef>
                <a:spcPts val="1200"/>
              </a:spcBef>
              <a:spcAft>
                <a:spcPts val="0"/>
              </a:spcAft>
              <a:defRPr/>
            </a:lvl1pPr>
            <a:lvl2pPr marL="539588" indent="-255511">
              <a:lnSpc>
                <a:spcPct val="90000"/>
              </a:lnSpc>
              <a:spcBef>
                <a:spcPts val="600"/>
              </a:spcBef>
              <a:spcAft>
                <a:spcPts val="0"/>
              </a:spcAft>
              <a:defRPr sz="1799"/>
            </a:lvl2pPr>
            <a:lvl3pPr marL="757011" indent="-184095">
              <a:lnSpc>
                <a:spcPct val="90000"/>
              </a:lnSpc>
              <a:spcBef>
                <a:spcPts val="600"/>
              </a:spcBef>
              <a:spcAft>
                <a:spcPts val="0"/>
              </a:spcAft>
              <a:buSzPct val="90000"/>
              <a:buFont typeface="Arial" pitchFamily="34" charset="0"/>
              <a:buChar char="•"/>
              <a:defRPr/>
            </a:lvl3pPr>
            <a:lvl4pPr marL="1032962" indent="0">
              <a:lnSpc>
                <a:spcPct val="90000"/>
              </a:lnSpc>
              <a:spcBef>
                <a:spcPts val="600"/>
              </a:spcBef>
              <a:spcAft>
                <a:spcPts val="0"/>
              </a:spcAft>
              <a:buFontTx/>
              <a:buNone/>
              <a:defRPr/>
            </a:lvl4pPr>
            <a:lvl5pPr marL="1261493" indent="0">
              <a:lnSpc>
                <a:spcPct val="90000"/>
              </a:lnSpc>
              <a:spcBef>
                <a:spcPts val="600"/>
              </a:spcBef>
              <a:spcAft>
                <a:spcPts val="0"/>
              </a:spcAft>
              <a:buSzPct val="85000"/>
              <a:buFontTx/>
              <a:buNone/>
              <a:defRPr sz="1200"/>
            </a:lvl5pPr>
            <a:lvl6pPr>
              <a:buFont typeface="Arial" pitchFamily="34" charset="0"/>
              <a:buChar char="•"/>
              <a:defRPr/>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8"/>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92857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Arial"/>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Content Placeholder 2"/>
          <p:cNvSpPr>
            <a:spLocks noGrp="1"/>
          </p:cNvSpPr>
          <p:nvPr>
            <p:ph idx="1"/>
          </p:nvPr>
        </p:nvSpPr>
        <p:spPr>
          <a:xfrm>
            <a:off x="633819"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2"/>
          <p:cNvSpPr>
            <a:spLocks noGrp="1"/>
          </p:cNvSpPr>
          <p:nvPr>
            <p:ph idx="10"/>
          </p:nvPr>
        </p:nvSpPr>
        <p:spPr>
          <a:xfrm>
            <a:off x="6216301" y="1289304"/>
            <a:ext cx="5314328"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7805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14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55449" y="146304"/>
            <a:ext cx="9677927" cy="466344"/>
          </a:xfrm>
        </p:spPr>
        <p:txBody>
          <a:bodyPr/>
          <a:lstStyle/>
          <a:p>
            <a:r>
              <a:rPr lang="en-US"/>
              <a:t>Click to edit Master title style</a:t>
            </a:r>
          </a:p>
        </p:txBody>
      </p:sp>
      <p:sp>
        <p:nvSpPr>
          <p:cNvPr id="3" name="Content Placeholder 2"/>
          <p:cNvSpPr>
            <a:spLocks noGrp="1"/>
          </p:cNvSpPr>
          <p:nvPr>
            <p:ph idx="1"/>
          </p:nvPr>
        </p:nvSpPr>
        <p:spPr>
          <a:xfrm>
            <a:off x="633819" y="1289304"/>
            <a:ext cx="10921187" cy="4828032"/>
          </a:xfrm>
          <a:prstGeom prst="rect">
            <a:avLst/>
          </a:prstGeom>
        </p:spPr>
        <p:txBody>
          <a:bodyPr/>
          <a:lstStyle>
            <a:lvl1pPr marL="237744" indent="-237744">
              <a:lnSpc>
                <a:spcPct val="90000"/>
              </a:lnSpc>
              <a:spcBef>
                <a:spcPts val="1200"/>
              </a:spcBef>
              <a:buSzPct val="100000"/>
              <a:buFont typeface="Arial"/>
              <a:buChar char="•"/>
              <a:defRPr/>
            </a:lvl1pPr>
            <a:lvl2pPr marL="539496" indent="-256032">
              <a:lnSpc>
                <a:spcPct val="90000"/>
              </a:lnSpc>
              <a:spcBef>
                <a:spcPts val="600"/>
              </a:spcBef>
              <a:defRPr/>
            </a:lvl2pPr>
            <a:lvl3pPr marL="758952" indent="-182880">
              <a:lnSpc>
                <a:spcPct val="90000"/>
              </a:lnSpc>
              <a:spcBef>
                <a:spcPts val="600"/>
              </a:spcBef>
              <a:buSzPct val="90000"/>
              <a:buFont typeface="Wingdings" charset="2"/>
              <a:buChar char="§"/>
              <a:defRPr/>
            </a:lvl3pPr>
            <a:lvl4pPr marL="1033272" indent="0">
              <a:lnSpc>
                <a:spcPct val="90000"/>
              </a:lnSpc>
              <a:spcBef>
                <a:spcPts val="600"/>
              </a:spcBef>
              <a:buFontTx/>
              <a:buNone/>
              <a:defRPr/>
            </a:lvl4pPr>
            <a:lvl5pPr marL="1261872" indent="0">
              <a:lnSpc>
                <a:spcPct val="90000"/>
              </a:lnSpc>
              <a:spcBef>
                <a:spcPts val="6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hasCustomPrompt="1"/>
          </p:nvPr>
        </p:nvSpPr>
        <p:spPr>
          <a:xfrm>
            <a:off x="1255449" y="594360"/>
            <a:ext cx="9677927" cy="304800"/>
          </a:xfrm>
          <a:prstGeom prst="rect">
            <a:avLst/>
          </a:prstGeom>
        </p:spPr>
        <p:txBody>
          <a:bodyPr vert="horz"/>
          <a:lstStyle>
            <a:lvl1pPr marL="0" indent="0" algn="ctr">
              <a:lnSpc>
                <a:spcPts val="2400"/>
              </a:lnSpc>
              <a:spcBef>
                <a:spcPts val="300"/>
              </a:spcBef>
              <a:spcAft>
                <a:spcPts val="600"/>
              </a:spcAft>
              <a:buFontTx/>
              <a:buNone/>
              <a:defRPr sz="2400" baseline="0"/>
            </a:lvl1pPr>
            <a:lvl2pPr marL="520700" indent="0">
              <a:buNone/>
              <a:defRPr/>
            </a:lvl2pPr>
            <a:lvl3pPr marL="976313" indent="0">
              <a:buNone/>
              <a:defRPr/>
            </a:lvl3pPr>
            <a:lvl4pPr marL="1427162" indent="0">
              <a:buNone/>
              <a:defRPr/>
            </a:lvl4pPr>
            <a:lvl5pPr>
              <a:buNone/>
              <a:defRPr/>
            </a:lvl5pPr>
          </a:lstStyle>
          <a:p>
            <a:pPr lvl="0"/>
            <a:r>
              <a:rPr lang="en-US" dirty="0"/>
              <a:t>Click to add Subtitle</a:t>
            </a:r>
          </a:p>
        </p:txBody>
      </p:sp>
    </p:spTree>
    <p:extLst>
      <p:ext uri="{BB962C8B-B14F-4D97-AF65-F5344CB8AC3E}">
        <p14:creationId xmlns:p14="http://schemas.microsoft.com/office/powerpoint/2010/main" val="2411346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633819" y="1682496"/>
            <a:ext cx="10921187" cy="4443984"/>
          </a:xfrm>
          <a:prstGeom prst="rect">
            <a:avLst/>
          </a:prstGeom>
        </p:spPr>
        <p:txBody>
          <a:bodyPr anchor="t" anchorCtr="1"/>
          <a:lstStyle>
            <a:lvl1pPr marL="237744" indent="-237744">
              <a:lnSpc>
                <a:spcPct val="90000"/>
              </a:lnSpc>
              <a:spcBef>
                <a:spcPts val="1500"/>
              </a:spcBef>
              <a:buSzPct val="100000"/>
              <a:buFont typeface="Arial"/>
              <a:buChar char="•"/>
              <a:defRPr/>
            </a:lvl1pPr>
            <a:lvl2pPr marL="539496" indent="-256032">
              <a:lnSpc>
                <a:spcPct val="90000"/>
              </a:lnSpc>
              <a:spcBef>
                <a:spcPts val="1500"/>
              </a:spcBef>
              <a:defRPr/>
            </a:lvl2pPr>
            <a:lvl3pPr marL="758952" indent="-182880">
              <a:lnSpc>
                <a:spcPct val="90000"/>
              </a:lnSpc>
              <a:spcBef>
                <a:spcPts val="1500"/>
              </a:spcBef>
              <a:buSzPct val="90000"/>
              <a:buFont typeface="Wingdings" charset="2"/>
              <a:buChar char="§"/>
              <a:defRPr/>
            </a:lvl3pPr>
            <a:lvl4pPr marL="1033272" indent="0">
              <a:lnSpc>
                <a:spcPct val="90000"/>
              </a:lnSpc>
              <a:spcBef>
                <a:spcPts val="1500"/>
              </a:spcBef>
              <a:buFontTx/>
              <a:buNone/>
              <a:defRPr/>
            </a:lvl4pPr>
            <a:lvl5pPr marL="1261872" indent="0">
              <a:lnSpc>
                <a:spcPct val="90000"/>
              </a:lnSpc>
              <a:spcBef>
                <a:spcPts val="1500"/>
              </a:spcBef>
              <a:buSzPct val="85000"/>
              <a:buFontTx/>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11346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hasCustomPrompt="1"/>
          </p:nvPr>
        </p:nvSpPr>
        <p:spPr>
          <a:xfrm>
            <a:off x="2108667" y="1764792"/>
            <a:ext cx="7959303" cy="3776472"/>
          </a:xfrm>
          <a:prstGeom prst="rect">
            <a:avLst/>
          </a:prstGeom>
          <a:ln w="12700">
            <a:solidFill>
              <a:schemeClr val="tx1"/>
            </a:solidFill>
          </a:ln>
        </p:spPr>
        <p:txBody>
          <a:bodyPr vert="horz"/>
          <a:lstStyle>
            <a:lvl1pPr marL="0" indent="0" algn="ctr">
              <a:lnSpc>
                <a:spcPts val="2000"/>
              </a:lnSpc>
              <a:spcBef>
                <a:spcPts val="300"/>
              </a:spcBef>
              <a:spcAft>
                <a:spcPts val="600"/>
              </a:spcAft>
              <a:buFontTx/>
              <a:buNone/>
              <a:defRPr/>
            </a:lvl1pPr>
          </a:lstStyle>
          <a:p>
            <a:r>
              <a:rPr lang="en-US" dirty="0"/>
              <a:t>Click icon to add picture</a:t>
            </a:r>
          </a:p>
        </p:txBody>
      </p:sp>
      <p:sp>
        <p:nvSpPr>
          <p:cNvPr id="5" name="Text Placeholder 4"/>
          <p:cNvSpPr>
            <a:spLocks noGrp="1"/>
          </p:cNvSpPr>
          <p:nvPr>
            <p:ph type="body" sz="quarter" idx="11"/>
          </p:nvPr>
        </p:nvSpPr>
        <p:spPr>
          <a:xfrm>
            <a:off x="2108667" y="1316736"/>
            <a:ext cx="7959303"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108667" y="5605272"/>
            <a:ext cx="7959303"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24979053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edi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Media Placeholder 3"/>
          <p:cNvSpPr>
            <a:spLocks noGrp="1"/>
          </p:cNvSpPr>
          <p:nvPr>
            <p:ph type="media" sz="quarter" idx="10"/>
          </p:nvPr>
        </p:nvSpPr>
        <p:spPr>
          <a:xfrm>
            <a:off x="2315877" y="1828800"/>
            <a:ext cx="7581449" cy="3346704"/>
          </a:xfrm>
          <a:prstGeom prst="rect">
            <a:avLst/>
          </a:prstGeom>
          <a:ln w="12700">
            <a:solidFill>
              <a:schemeClr val="tx1"/>
            </a:solidFill>
          </a:ln>
        </p:spPr>
        <p:txBody>
          <a:bodyPr vert="horz"/>
          <a:lstStyle>
            <a:lvl1pPr marL="0" indent="0">
              <a:lnSpc>
                <a:spcPts val="2000"/>
              </a:lnSpc>
              <a:spcBef>
                <a:spcPts val="300"/>
              </a:spcBef>
              <a:spcAft>
                <a:spcPts val="600"/>
              </a:spcAft>
              <a:buFontTx/>
              <a:buNone/>
              <a:defRPr/>
            </a:lvl1pPr>
          </a:lstStyle>
          <a:p>
            <a:r>
              <a:rPr lang="en-US"/>
              <a:t>Click icon to add media</a:t>
            </a:r>
            <a:endParaRPr lang="en-US" dirty="0"/>
          </a:p>
        </p:txBody>
      </p:sp>
      <p:sp>
        <p:nvSpPr>
          <p:cNvPr id="5" name="Text Placeholder 4"/>
          <p:cNvSpPr>
            <a:spLocks noGrp="1"/>
          </p:cNvSpPr>
          <p:nvPr>
            <p:ph type="body" sz="quarter" idx="11"/>
          </p:nvPr>
        </p:nvSpPr>
        <p:spPr>
          <a:xfrm>
            <a:off x="2315877" y="1371600"/>
            <a:ext cx="7581449" cy="374904"/>
          </a:xfrm>
          <a:prstGeom prst="rect">
            <a:avLst/>
          </a:prstGeom>
        </p:spPr>
        <p:txBody>
          <a:bodyPr vert="horz" anchor="b" anchorCtr="0"/>
          <a:lstStyle>
            <a:lvl1pPr marL="0" indent="0" algn="ctr">
              <a:lnSpc>
                <a:spcPts val="2000"/>
              </a:lnSpc>
              <a:spcBef>
                <a:spcPts val="300"/>
              </a:spcBef>
              <a:spcAft>
                <a:spcPts val="600"/>
              </a:spcAft>
              <a:buFontTx/>
              <a:buNone/>
              <a:defRPr sz="180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
        <p:nvSpPr>
          <p:cNvPr id="6" name="Text Placeholder 4"/>
          <p:cNvSpPr>
            <a:spLocks noGrp="1"/>
          </p:cNvSpPr>
          <p:nvPr>
            <p:ph type="body" sz="quarter" idx="12"/>
          </p:nvPr>
        </p:nvSpPr>
        <p:spPr>
          <a:xfrm>
            <a:off x="2315877" y="5230368"/>
            <a:ext cx="7581449" cy="274320"/>
          </a:xfrm>
          <a:prstGeom prst="rect">
            <a:avLst/>
          </a:prstGeom>
        </p:spPr>
        <p:txBody>
          <a:bodyPr vert="horz" anchor="t" anchorCtr="0"/>
          <a:lstStyle>
            <a:lvl1pPr marL="0" indent="0" algn="ctr">
              <a:lnSpc>
                <a:spcPts val="1400"/>
              </a:lnSpc>
              <a:spcBef>
                <a:spcPts val="300"/>
              </a:spcBef>
              <a:spcAft>
                <a:spcPts val="600"/>
              </a:spcAft>
              <a:buFontTx/>
              <a:buNone/>
              <a:defRPr sz="1200" b="1" i="0" baseline="0"/>
            </a:lvl1pPr>
            <a:lvl2pPr marL="520700" indent="0">
              <a:buNone/>
              <a:defRPr/>
            </a:lvl2pPr>
            <a:lvl3pPr marL="976313" indent="0">
              <a:buNone/>
              <a:defRPr/>
            </a:lvl3pPr>
            <a:lvl4pPr marL="1427162" indent="0">
              <a:buNone/>
              <a:defRPr/>
            </a:lvl4pPr>
            <a:lvl5pPr>
              <a:buNone/>
              <a:defRPr/>
            </a:lvl5pPr>
          </a:lstStyle>
          <a:p>
            <a:pPr lvl="0"/>
            <a:r>
              <a:rPr lang="en-US"/>
              <a:t>Click to edit Master text styles</a:t>
            </a:r>
          </a:p>
        </p:txBody>
      </p:sp>
    </p:spTree>
    <p:extLst>
      <p:ext uri="{BB962C8B-B14F-4D97-AF65-F5344CB8AC3E}">
        <p14:creationId xmlns:p14="http://schemas.microsoft.com/office/powerpoint/2010/main" val="338039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title"/>
          </p:nvPr>
        </p:nvSpPr>
        <p:spPr bwMode="auto">
          <a:xfrm>
            <a:off x="1255449" y="100584"/>
            <a:ext cx="9677927" cy="813816"/>
          </a:xfrm>
          <a:prstGeom prst="rect">
            <a:avLst/>
          </a:prstGeom>
          <a:noFill/>
          <a:ln w="9525">
            <a:noFill/>
            <a:miter lim="800000"/>
            <a:headEnd/>
            <a:tailEnd/>
          </a:ln>
          <a:effectLst/>
        </p:spPr>
        <p:txBody>
          <a:bodyPr vert="horz" wrap="square" lIns="92064" tIns="46033" rIns="92064" bIns="46033" numCol="1" anchor="ctr" anchorCtr="0" compatLnSpc="1">
            <a:prstTxWarp prst="textNoShape">
              <a:avLst/>
            </a:prstTxWarp>
          </a:bodyPr>
          <a:lstStyle/>
          <a:p>
            <a:pPr lvl="0"/>
            <a:r>
              <a:rPr lang="en-US" altLang="en-US"/>
              <a:t>Click to edit Master title style</a:t>
            </a:r>
            <a:endParaRPr lang="en-US" altLang="en-US" dirty="0"/>
          </a:p>
        </p:txBody>
      </p:sp>
      <p:sp>
        <p:nvSpPr>
          <p:cNvPr id="1032" name="Freeform 8"/>
          <p:cNvSpPr>
            <a:spLocks/>
          </p:cNvSpPr>
          <p:nvPr/>
        </p:nvSpPr>
        <p:spPr bwMode="auto">
          <a:xfrm>
            <a:off x="0" y="950976"/>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sp>
        <p:nvSpPr>
          <p:cNvPr id="1048" name="Rectangle 24"/>
          <p:cNvSpPr>
            <a:spLocks noChangeArrowheads="1"/>
          </p:cNvSpPr>
          <p:nvPr/>
        </p:nvSpPr>
        <p:spPr bwMode="auto">
          <a:xfrm>
            <a:off x="426609" y="6455664"/>
            <a:ext cx="1450470" cy="219456"/>
          </a:xfrm>
          <a:prstGeom prst="rect">
            <a:avLst/>
          </a:prstGeom>
          <a:noFill/>
          <a:ln w="9525">
            <a:noFill/>
            <a:miter lim="800000"/>
            <a:headEnd/>
            <a:tailEnd/>
          </a:ln>
          <a:effectLst/>
        </p:spPr>
        <p:txBody>
          <a:bodyPr wrap="square" lIns="0" tIns="0" rIns="0" bIns="0" anchor="t" anchorCtr="0">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defRPr/>
            </a:pPr>
            <a:r>
              <a:rPr lang="en-US" altLang="en-US" sz="700" b="1" i="0" baseline="0" dirty="0"/>
              <a:t>Serious Games - </a:t>
            </a:r>
            <a:fld id="{321F32AB-3DDB-C54A-A434-42EC1FB733CD}" type="slidenum">
              <a:rPr lang="en-US" altLang="en-US" sz="700" b="1" i="0" smtClean="0"/>
              <a:pPr marL="0" marR="0" indent="0" algn="l" defTabSz="914400" rtl="0" eaLnBrk="0" fontAlgn="base" latinLnBrk="0" hangingPunct="0">
                <a:lnSpc>
                  <a:spcPct val="100000"/>
                </a:lnSpc>
                <a:spcBef>
                  <a:spcPct val="0"/>
                </a:spcBef>
                <a:spcAft>
                  <a:spcPct val="0"/>
                </a:spcAft>
                <a:buClrTx/>
                <a:buSzTx/>
                <a:buFontTx/>
                <a:buNone/>
                <a:tabLst/>
                <a:defRPr/>
              </a:pPr>
              <a:t>‹#›</a:t>
            </a:fld>
            <a:endParaRPr lang="en-US" altLang="en-US" sz="700" b="1" i="0" baseline="0" dirty="0"/>
          </a:p>
          <a:p>
            <a:pPr algn="l">
              <a:lnSpc>
                <a:spcPct val="100000"/>
              </a:lnSpc>
            </a:pPr>
            <a:r>
              <a:rPr lang="en-US" altLang="en-US" sz="700" b="1" i="0" baseline="0" dirty="0"/>
              <a:t>Seater</a:t>
            </a:r>
          </a:p>
        </p:txBody>
      </p:sp>
      <p:sp>
        <p:nvSpPr>
          <p:cNvPr id="11" name="Freeform 8"/>
          <p:cNvSpPr>
            <a:spLocks/>
          </p:cNvSpPr>
          <p:nvPr/>
        </p:nvSpPr>
        <p:spPr bwMode="auto">
          <a:xfrm>
            <a:off x="0" y="6355080"/>
            <a:ext cx="12188825" cy="0"/>
          </a:xfrm>
          <a:custGeom>
            <a:avLst/>
            <a:gdLst/>
            <a:ahLst/>
            <a:cxnLst>
              <a:cxn ang="0">
                <a:pos x="0" y="0"/>
              </a:cxn>
              <a:cxn ang="0">
                <a:pos x="6144" y="0"/>
              </a:cxn>
              <a:cxn ang="0">
                <a:pos x="0" y="0"/>
              </a:cxn>
            </a:cxnLst>
            <a:rect l="0" t="0" r="r" b="b"/>
            <a:pathLst>
              <a:path w="6145" h="1">
                <a:moveTo>
                  <a:pt x="0" y="0"/>
                </a:moveTo>
                <a:lnTo>
                  <a:pt x="6144" y="0"/>
                </a:lnTo>
                <a:lnTo>
                  <a:pt x="0" y="0"/>
                </a:lnTo>
              </a:path>
            </a:pathLst>
          </a:custGeom>
          <a:noFill/>
          <a:ln w="22225" cap="flat" cmpd="sng">
            <a:solidFill>
              <a:schemeClr val="accent4"/>
            </a:solidFill>
            <a:prstDash val="solid"/>
            <a:round/>
            <a:headEnd/>
            <a:tailEnd/>
          </a:ln>
          <a:effectLst/>
        </p:spPr>
        <p:txBody>
          <a:bodyPr>
            <a:prstTxWarp prst="textNoShape">
              <a:avLst/>
            </a:prstTxWarp>
          </a:bodyPr>
          <a:lstStyle/>
          <a:p>
            <a:endParaRPr lang="en-US"/>
          </a:p>
        </p:txBody>
      </p:sp>
      <p:pic>
        <p:nvPicPr>
          <p:cNvPr id="8" name="Picture 7" descr="LL_Logo_alone_blue.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484632" y="246888"/>
            <a:ext cx="548658" cy="531101"/>
          </a:xfrm>
          <a:prstGeom prst="rect">
            <a:avLst/>
          </a:prstGeom>
        </p:spPr>
      </p:pic>
      <p:pic>
        <p:nvPicPr>
          <p:cNvPr id="9" name="Picture 8" descr="LL_Logo_blue_nomark.png"/>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683496" y="6473952"/>
            <a:ext cx="2023269" cy="230071"/>
          </a:xfrm>
          <a:prstGeom prst="rect">
            <a:avLst/>
          </a:prstGeom>
        </p:spPr>
      </p:pic>
      <p:pic>
        <p:nvPicPr>
          <p:cNvPr id="10" name="Picture 2">
            <a:extLst>
              <a:ext uri="{FF2B5EF4-FFF2-40B4-BE49-F238E27FC236}">
                <a16:creationId xmlns:a16="http://schemas.microsoft.com/office/drawing/2014/main" id="{DD982337-22DF-B540-9C7F-56E1DBE6351D}"/>
              </a:ext>
            </a:extLst>
          </p:cNvPr>
          <p:cNvPicPr>
            <a:picLocks noChangeAspect="1" noChangeArrowheads="1"/>
          </p:cNvPicPr>
          <p:nvPr userDrawn="1"/>
        </p:nvPicPr>
        <p:blipFill>
          <a:blip r:embed="rId17" cstate="print">
            <a:clrChange>
              <a:clrFrom>
                <a:srgbClr val="FFFFFF"/>
              </a:clrFrom>
              <a:clrTo>
                <a:srgbClr val="FFFFFF">
                  <a:alpha val="0"/>
                </a:srgbClr>
              </a:clrTo>
            </a:clrChange>
          </a:blip>
          <a:srcRect/>
          <a:stretch>
            <a:fillRect/>
          </a:stretch>
        </p:blipFill>
        <p:spPr bwMode="auto">
          <a:xfrm>
            <a:off x="11155535" y="122301"/>
            <a:ext cx="678007" cy="8286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4" r:id="rId4"/>
    <p:sldLayoutId id="2147483662" r:id="rId5"/>
    <p:sldLayoutId id="2147483656" r:id="rId6"/>
    <p:sldLayoutId id="2147483658" r:id="rId7"/>
    <p:sldLayoutId id="2147483659" r:id="rId8"/>
    <p:sldLayoutId id="2147483660" r:id="rId9"/>
    <p:sldLayoutId id="2147483661" r:id="rId10"/>
    <p:sldLayoutId id="2147483664" r:id="rId11"/>
    <p:sldLayoutId id="2147483665" r:id="rId12"/>
    <p:sldLayoutId id="2147483666" r:id="rId13"/>
  </p:sldLayoutIdLst>
  <p:txStyles>
    <p:title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p:titleStyle>
    <p:bodyStyle>
      <a:lvl1pPr marL="342900" indent="-342900" algn="l" rtl="0" eaLnBrk="1" fontAlgn="base" hangingPunct="1">
        <a:lnSpc>
          <a:spcPct val="90000"/>
        </a:lnSpc>
        <a:spcBef>
          <a:spcPct val="25000"/>
        </a:spcBef>
        <a:spcAft>
          <a:spcPct val="0"/>
        </a:spcAft>
        <a:buSzPct val="125000"/>
        <a:buChar char="•"/>
        <a:defRPr sz="2000" b="1">
          <a:solidFill>
            <a:schemeClr val="tx1"/>
          </a:solidFill>
          <a:latin typeface="+mn-lt"/>
          <a:ea typeface="+mn-ea"/>
          <a:cs typeface="+mn-cs"/>
        </a:defRPr>
      </a:lvl1pPr>
      <a:lvl2pPr marL="862013" indent="-341313" algn="l" rtl="0" eaLnBrk="1" fontAlgn="base" hangingPunct="1">
        <a:lnSpc>
          <a:spcPct val="90000"/>
        </a:lnSpc>
        <a:spcBef>
          <a:spcPct val="25000"/>
        </a:spcBef>
        <a:spcAft>
          <a:spcPct val="0"/>
        </a:spcAft>
        <a:buSzPct val="100000"/>
        <a:buChar char="–"/>
        <a:defRPr b="1">
          <a:solidFill>
            <a:schemeClr val="tx1"/>
          </a:solidFill>
          <a:latin typeface="+mn-lt"/>
          <a:ea typeface="ＭＳ Ｐゴシック" pitchFamily="-110" charset="-128"/>
        </a:defRPr>
      </a:lvl2pPr>
      <a:lvl3pPr marL="1204913" indent="-228600" algn="l" rtl="0" eaLnBrk="1" fontAlgn="base" hangingPunct="1">
        <a:lnSpc>
          <a:spcPct val="90000"/>
        </a:lnSpc>
        <a:spcBef>
          <a:spcPct val="25000"/>
        </a:spcBef>
        <a:spcAft>
          <a:spcPct val="0"/>
        </a:spcAft>
        <a:buSzPct val="100000"/>
        <a:buChar char=" "/>
        <a:defRPr sz="1600" b="1">
          <a:solidFill>
            <a:schemeClr val="tx1"/>
          </a:solidFill>
          <a:latin typeface="+mn-lt"/>
          <a:ea typeface="ＭＳ Ｐゴシック" pitchFamily="-110" charset="-128"/>
        </a:defRPr>
      </a:lvl3pPr>
      <a:lvl4pPr marL="1546225" indent="-119063"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4pPr>
      <a:lvl5pPr marL="18288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5pPr>
      <a:lvl6pPr marL="22860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6pPr>
      <a:lvl7pPr marL="27432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7pPr>
      <a:lvl8pPr marL="32004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8pPr>
      <a:lvl9pPr marL="3657600" algn="l" rtl="0" eaLnBrk="1" fontAlgn="base" hangingPunct="1">
        <a:lnSpc>
          <a:spcPct val="90000"/>
        </a:lnSpc>
        <a:spcBef>
          <a:spcPct val="25000"/>
        </a:spcBef>
        <a:spcAft>
          <a:spcPct val="0"/>
        </a:spcAft>
        <a:buSzPct val="100000"/>
        <a:buChar char=" "/>
        <a:defRPr sz="1400" b="1">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3" Type="http://schemas.openxmlformats.org/officeDocument/2006/relationships/image" Target="../media/image31.png"/><Relationship Id="rId18" Type="http://schemas.openxmlformats.org/officeDocument/2006/relationships/image" Target="../media/image36.png"/><Relationship Id="rId26" Type="http://schemas.openxmlformats.org/officeDocument/2006/relationships/image" Target="../media/image44.png"/><Relationship Id="rId39" Type="http://schemas.openxmlformats.org/officeDocument/2006/relationships/image" Target="../media/image57.png"/><Relationship Id="rId21" Type="http://schemas.openxmlformats.org/officeDocument/2006/relationships/image" Target="../media/image39.png"/><Relationship Id="rId34" Type="http://schemas.openxmlformats.org/officeDocument/2006/relationships/image" Target="../media/image52.png"/><Relationship Id="rId42" Type="http://schemas.openxmlformats.org/officeDocument/2006/relationships/image" Target="../media/image59.png"/><Relationship Id="rId47" Type="http://schemas.openxmlformats.org/officeDocument/2006/relationships/image" Target="../media/image64.png"/><Relationship Id="rId7" Type="http://schemas.openxmlformats.org/officeDocument/2006/relationships/image" Target="../media/image25.jpeg"/><Relationship Id="rId2" Type="http://schemas.openxmlformats.org/officeDocument/2006/relationships/notesSlide" Target="../notesSlides/notesSlide7.xml"/><Relationship Id="rId16" Type="http://schemas.openxmlformats.org/officeDocument/2006/relationships/image" Target="../media/image34.jpeg"/><Relationship Id="rId29"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2.png"/><Relationship Id="rId32" Type="http://schemas.openxmlformats.org/officeDocument/2006/relationships/image" Target="../media/image50.png"/><Relationship Id="rId37" Type="http://schemas.openxmlformats.org/officeDocument/2006/relationships/image" Target="../media/image55.png"/><Relationship Id="rId40" Type="http://schemas.microsoft.com/office/2007/relationships/hdphoto" Target="../media/hdphoto1.wdp"/><Relationship Id="rId45" Type="http://schemas.openxmlformats.org/officeDocument/2006/relationships/image" Target="../media/image62.PNG"/><Relationship Id="rId5" Type="http://schemas.openxmlformats.org/officeDocument/2006/relationships/image" Target="../media/image23.png"/><Relationship Id="rId15" Type="http://schemas.openxmlformats.org/officeDocument/2006/relationships/image" Target="../media/image33.png"/><Relationship Id="rId23" Type="http://schemas.openxmlformats.org/officeDocument/2006/relationships/image" Target="../media/image41.png"/><Relationship Id="rId28" Type="http://schemas.openxmlformats.org/officeDocument/2006/relationships/image" Target="../media/image46.png"/><Relationship Id="rId36" Type="http://schemas.openxmlformats.org/officeDocument/2006/relationships/image" Target="../media/image54.png"/><Relationship Id="rId10" Type="http://schemas.openxmlformats.org/officeDocument/2006/relationships/image" Target="../media/image28.emf"/><Relationship Id="rId19" Type="http://schemas.openxmlformats.org/officeDocument/2006/relationships/image" Target="../media/image37.png"/><Relationship Id="rId31" Type="http://schemas.openxmlformats.org/officeDocument/2006/relationships/image" Target="../media/image49.png"/><Relationship Id="rId44" Type="http://schemas.openxmlformats.org/officeDocument/2006/relationships/image" Target="../media/image61.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jpeg"/><Relationship Id="rId22" Type="http://schemas.openxmlformats.org/officeDocument/2006/relationships/image" Target="../media/image40.png"/><Relationship Id="rId27" Type="http://schemas.openxmlformats.org/officeDocument/2006/relationships/image" Target="../media/image45.png"/><Relationship Id="rId30" Type="http://schemas.openxmlformats.org/officeDocument/2006/relationships/image" Target="../media/image48.png"/><Relationship Id="rId35" Type="http://schemas.openxmlformats.org/officeDocument/2006/relationships/image" Target="../media/image53.jpg"/><Relationship Id="rId43" Type="http://schemas.openxmlformats.org/officeDocument/2006/relationships/image" Target="../media/image60.png"/><Relationship Id="rId8" Type="http://schemas.openxmlformats.org/officeDocument/2006/relationships/image" Target="../media/image26.png"/><Relationship Id="rId3" Type="http://schemas.openxmlformats.org/officeDocument/2006/relationships/image" Target="../media/image21.jpeg"/><Relationship Id="rId12" Type="http://schemas.openxmlformats.org/officeDocument/2006/relationships/image" Target="../media/image30.png"/><Relationship Id="rId17" Type="http://schemas.openxmlformats.org/officeDocument/2006/relationships/image" Target="../media/image35.png"/><Relationship Id="rId25" Type="http://schemas.openxmlformats.org/officeDocument/2006/relationships/image" Target="../media/image43.png"/><Relationship Id="rId33" Type="http://schemas.openxmlformats.org/officeDocument/2006/relationships/image" Target="../media/image51.png"/><Relationship Id="rId38" Type="http://schemas.openxmlformats.org/officeDocument/2006/relationships/image" Target="../media/image56.png"/><Relationship Id="rId46" Type="http://schemas.openxmlformats.org/officeDocument/2006/relationships/image" Target="../media/image63.png"/><Relationship Id="rId20" Type="http://schemas.openxmlformats.org/officeDocument/2006/relationships/image" Target="../media/image38.jpeg"/><Relationship Id="rId41"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4.png"/><Relationship Id="rId1" Type="http://schemas.openxmlformats.org/officeDocument/2006/relationships/slideLayout" Target="../slideLayouts/slideLayout11.xml"/><Relationship Id="rId5" Type="http://schemas.openxmlformats.org/officeDocument/2006/relationships/image" Target="../media/image67.jpe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8" Type="http://schemas.openxmlformats.org/officeDocument/2006/relationships/image" Target="../media/image77.jpeg"/><Relationship Id="rId13" Type="http://schemas.openxmlformats.org/officeDocument/2006/relationships/image" Target="../media/image82.jpg"/><Relationship Id="rId3" Type="http://schemas.openxmlformats.org/officeDocument/2006/relationships/image" Target="../media/image72.jpeg"/><Relationship Id="rId7" Type="http://schemas.openxmlformats.org/officeDocument/2006/relationships/image" Target="../media/image76.jpeg"/><Relationship Id="rId12" Type="http://schemas.openxmlformats.org/officeDocument/2006/relationships/image" Target="../media/image81.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5.jpeg"/><Relationship Id="rId11" Type="http://schemas.openxmlformats.org/officeDocument/2006/relationships/image" Target="../media/image80.jpeg"/><Relationship Id="rId5" Type="http://schemas.openxmlformats.org/officeDocument/2006/relationships/image" Target="../media/image74.jpeg"/><Relationship Id="rId10" Type="http://schemas.openxmlformats.org/officeDocument/2006/relationships/image" Target="../media/image79.png"/><Relationship Id="rId4" Type="http://schemas.openxmlformats.org/officeDocument/2006/relationships/image" Target="../media/image73.jpeg"/><Relationship Id="rId9" Type="http://schemas.openxmlformats.org/officeDocument/2006/relationships/image" Target="../media/image78.jpeg"/><Relationship Id="rId14" Type="http://schemas.openxmlformats.org/officeDocument/2006/relationships/image" Target="../media/image8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86.jpg"/><Relationship Id="rId4" Type="http://schemas.openxmlformats.org/officeDocument/2006/relationships/image" Target="../media/image85.jpg"/></Relationships>
</file>

<file path=ppt/slides/_rels/slide2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86.jpg"/><Relationship Id="rId4" Type="http://schemas.openxmlformats.org/officeDocument/2006/relationships/image" Target="../media/image85.jpg"/></Relationships>
</file>

<file path=ppt/slides/_rels/slide25.xml.rels><?xml version="1.0" encoding="UTF-8" standalone="yes"?>
<Relationships xmlns="http://schemas.openxmlformats.org/package/2006/relationships"><Relationship Id="rId8" Type="http://schemas.openxmlformats.org/officeDocument/2006/relationships/image" Target="../media/image92.jpg"/><Relationship Id="rId3" Type="http://schemas.openxmlformats.org/officeDocument/2006/relationships/image" Target="../media/image87.jpg"/><Relationship Id="rId7" Type="http://schemas.openxmlformats.org/officeDocument/2006/relationships/image" Target="../media/image91.jp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26.xml.rels><?xml version="1.0" encoding="UTF-8" standalone="yes"?>
<Relationships xmlns="http://schemas.openxmlformats.org/package/2006/relationships"><Relationship Id="rId8" Type="http://schemas.openxmlformats.org/officeDocument/2006/relationships/image" Target="../media/image92.jpg"/><Relationship Id="rId3" Type="http://schemas.openxmlformats.org/officeDocument/2006/relationships/image" Target="../media/image87.jpg"/><Relationship Id="rId7" Type="http://schemas.openxmlformats.org/officeDocument/2006/relationships/image" Target="../media/image91.jp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90.jpg"/><Relationship Id="rId5" Type="http://schemas.openxmlformats.org/officeDocument/2006/relationships/image" Target="../media/image89.jpg"/><Relationship Id="rId4" Type="http://schemas.openxmlformats.org/officeDocument/2006/relationships/image" Target="../media/image8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gif"/><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14"/>
          <p:cNvSpPr txBox="1">
            <a:spLocks noGrp="1" noChangeArrowheads="1"/>
          </p:cNvSpPr>
          <p:nvPr>
            <p:ph type="subTitle" idx="1"/>
          </p:nvPr>
        </p:nvSpPr>
        <p:spPr>
          <a:xfrm>
            <a:off x="2513014" y="1657350"/>
            <a:ext cx="7286625" cy="3200400"/>
          </a:xfrm>
          <a:noFill/>
          <a:ln/>
        </p:spPr>
        <p:txBody>
          <a:bodyPr/>
          <a:lstStyle/>
          <a:p>
            <a:pPr>
              <a:spcAft>
                <a:spcPts val="1000"/>
              </a:spcAft>
            </a:pPr>
            <a:r>
              <a:rPr lang="en-US" sz="3600" dirty="0"/>
              <a:t>Serious Games: Introduction</a:t>
            </a:r>
          </a:p>
          <a:p>
            <a:pPr>
              <a:spcBef>
                <a:spcPts val="1800"/>
              </a:spcBef>
              <a:spcAft>
                <a:spcPts val="1000"/>
              </a:spcAft>
            </a:pPr>
            <a:r>
              <a:rPr lang="en-US" sz="2400" dirty="0"/>
              <a:t>Dr. Rob Seater</a:t>
            </a:r>
          </a:p>
          <a:p>
            <a:pPr>
              <a:spcBef>
                <a:spcPts val="1800"/>
              </a:spcBef>
              <a:spcAft>
                <a:spcPts val="1000"/>
              </a:spcAft>
            </a:pPr>
            <a:r>
              <a:rPr lang="en-US" sz="2400" dirty="0"/>
              <a:t>July 2021</a:t>
            </a:r>
          </a:p>
        </p:txBody>
      </p:sp>
    </p:spTree>
    <p:extLst>
      <p:ext uri="{BB962C8B-B14F-4D97-AF65-F5344CB8AC3E}">
        <p14:creationId xmlns:p14="http://schemas.microsoft.com/office/powerpoint/2010/main" val="307606538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65189" y="101451"/>
            <a:ext cx="8123852" cy="813604"/>
          </a:xfrm>
        </p:spPr>
        <p:txBody>
          <a:bodyPr/>
          <a:lstStyle/>
          <a:p>
            <a:r>
              <a:rPr lang="en-US" sz="2399" dirty="0"/>
              <a:t>Case Study: UAV Integration into Infantry Squads</a:t>
            </a:r>
          </a:p>
        </p:txBody>
      </p:sp>
      <p:pic>
        <p:nvPicPr>
          <p:cNvPr id="4" name="Picture 3" descr="P:\Serious Gaming\HIVELET\phase I\screenshots and videos\2016-7-28 beta test 2 v1-19a\mission a - small.png"/>
          <p:cNvPicPr/>
          <p:nvPr/>
        </p:nvPicPr>
        <p:blipFill>
          <a:blip r:embed="rId2">
            <a:extLst>
              <a:ext uri="{28A0092B-C50C-407E-A947-70E740481C1C}">
                <a14:useLocalDpi xmlns:a14="http://schemas.microsoft.com/office/drawing/2010/main" val="0"/>
              </a:ext>
            </a:extLst>
          </a:blip>
          <a:srcRect/>
          <a:stretch>
            <a:fillRect/>
          </a:stretch>
        </p:blipFill>
        <p:spPr bwMode="auto">
          <a:xfrm>
            <a:off x="4573045" y="1087928"/>
            <a:ext cx="5517130" cy="3465988"/>
          </a:xfrm>
          <a:prstGeom prst="rect">
            <a:avLst/>
          </a:prstGeom>
          <a:noFill/>
          <a:ln>
            <a:solidFill>
              <a:schemeClr val="bg1">
                <a:lumMod val="50000"/>
              </a:schemeClr>
            </a:solidFill>
          </a:ln>
        </p:spPr>
      </p:pic>
      <p:sp>
        <p:nvSpPr>
          <p:cNvPr id="7" name="Rectangle 6"/>
          <p:cNvSpPr/>
          <p:nvPr/>
        </p:nvSpPr>
        <p:spPr>
          <a:xfrm>
            <a:off x="4595779" y="4545161"/>
            <a:ext cx="5671871" cy="584623"/>
          </a:xfrm>
          <a:prstGeom prst="rect">
            <a:avLst/>
          </a:prstGeom>
        </p:spPr>
        <p:txBody>
          <a:bodyPr wrap="none">
            <a:spAutoFit/>
          </a:bodyPr>
          <a:lstStyle/>
          <a:p>
            <a:r>
              <a:rPr lang="en-US" sz="1600" b="1" dirty="0"/>
              <a:t>Mission</a:t>
            </a:r>
            <a:r>
              <a:rPr lang="en-US" sz="1600" dirty="0"/>
              <a:t>:  find downed predator drone in urban environment,</a:t>
            </a:r>
          </a:p>
          <a:p>
            <a:r>
              <a:rPr lang="en-US" sz="1600" dirty="0"/>
              <a:t>                retrieve data, destroy predator, extract safely</a:t>
            </a:r>
          </a:p>
        </p:txBody>
      </p:sp>
      <p:pic>
        <p:nvPicPr>
          <p:cNvPr id="9" name="Picture 2" descr="P:\Serious Gaming\HIVELET\phase I\screenshots and videos\tech grouping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2143" y="1075238"/>
            <a:ext cx="1412836" cy="517175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559807" y="5129783"/>
            <a:ext cx="5713511" cy="584623"/>
          </a:xfrm>
          <a:prstGeom prst="rect">
            <a:avLst/>
          </a:prstGeom>
        </p:spPr>
        <p:txBody>
          <a:bodyPr wrap="square">
            <a:spAutoFit/>
          </a:bodyPr>
          <a:lstStyle/>
          <a:p>
            <a:r>
              <a:rPr lang="en-US" sz="1600" b="1" dirty="0"/>
              <a:t>Capabilities</a:t>
            </a:r>
            <a:r>
              <a:rPr lang="en-US" sz="1600" dirty="0"/>
              <a:t>:  personal UAV sensors, control/flight systems,</a:t>
            </a:r>
          </a:p>
          <a:p>
            <a:r>
              <a:rPr lang="en-US" sz="1600" dirty="0"/>
              <a:t>                       battery, targeting support, intelligent behaviors</a:t>
            </a:r>
          </a:p>
        </p:txBody>
      </p:sp>
      <p:sp>
        <p:nvSpPr>
          <p:cNvPr id="11" name="Rectangle 10"/>
          <p:cNvSpPr/>
          <p:nvPr/>
        </p:nvSpPr>
        <p:spPr bwMode="auto">
          <a:xfrm>
            <a:off x="4573045" y="5782936"/>
            <a:ext cx="5787457" cy="464059"/>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r>
              <a:rPr lang="en-US" sz="1200" b="1" dirty="0">
                <a:solidFill>
                  <a:schemeClr val="accent1">
                    <a:lumMod val="50000"/>
                  </a:schemeClr>
                </a:solidFill>
              </a:rPr>
              <a:t>Research Question:  Which capabilities or combinations of capabilities are most valuable to this mission, and how do they alter tactics and doctrine?</a:t>
            </a:r>
          </a:p>
        </p:txBody>
      </p:sp>
      <p:sp>
        <p:nvSpPr>
          <p:cNvPr id="15" name="Rectangle 14"/>
          <p:cNvSpPr/>
          <p:nvPr/>
        </p:nvSpPr>
        <p:spPr>
          <a:xfrm>
            <a:off x="3275748" y="2815096"/>
            <a:ext cx="1219357" cy="461545"/>
          </a:xfrm>
          <a:prstGeom prst="rect">
            <a:avLst/>
          </a:prstGeom>
        </p:spPr>
        <p:txBody>
          <a:bodyPr wrap="square">
            <a:spAutoFit/>
          </a:bodyPr>
          <a:lstStyle/>
          <a:p>
            <a:pPr algn="ctr"/>
            <a:r>
              <a:rPr lang="en-US" sz="1200" b="1" dirty="0">
                <a:sym typeface="Symbol"/>
              </a:rPr>
              <a:t>10</a:t>
            </a:r>
            <a:r>
              <a:rPr lang="en-US" sz="1200" b="1" dirty="0"/>
              <a:t> minutes</a:t>
            </a:r>
          </a:p>
          <a:p>
            <a:pPr algn="ctr"/>
            <a:r>
              <a:rPr lang="en-US" sz="1200" b="1" dirty="0"/>
              <a:t>per full cycle</a:t>
            </a:r>
          </a:p>
        </p:txBody>
      </p:sp>
      <p:sp>
        <p:nvSpPr>
          <p:cNvPr id="16" name="Left-Right Arrow 15"/>
          <p:cNvSpPr/>
          <p:nvPr/>
        </p:nvSpPr>
        <p:spPr>
          <a:xfrm>
            <a:off x="3290785" y="2316392"/>
            <a:ext cx="1203845" cy="484506"/>
          </a:xfrm>
          <a:prstGeom prst="leftRightArrow">
            <a:avLst/>
          </a:prstGeom>
          <a:solidFill>
            <a:srgbClr val="D3D3A9"/>
          </a:solidFill>
          <a:ln w="12700">
            <a:solidFill>
              <a:srgbClr val="3E1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a:solidFill>
                <a:schemeClr val="tx1"/>
              </a:solidFill>
            </a:endParaRPr>
          </a:p>
        </p:txBody>
      </p:sp>
      <p:sp>
        <p:nvSpPr>
          <p:cNvPr id="2" name="Rectangle 1"/>
          <p:cNvSpPr/>
          <p:nvPr/>
        </p:nvSpPr>
        <p:spPr>
          <a:xfrm>
            <a:off x="4799350" y="6476206"/>
            <a:ext cx="1545213" cy="215388"/>
          </a:xfrm>
          <a:prstGeom prst="rect">
            <a:avLst/>
          </a:prstGeom>
        </p:spPr>
        <p:txBody>
          <a:bodyPr wrap="none">
            <a:spAutoFit/>
          </a:bodyPr>
          <a:lstStyle/>
          <a:p>
            <a:r>
              <a:rPr lang="en-US" sz="800" i="1" dirty="0"/>
              <a:t>Image source:  LL screenshot</a:t>
            </a:r>
          </a:p>
        </p:txBody>
      </p:sp>
    </p:spTree>
    <p:extLst>
      <p:ext uri="{BB962C8B-B14F-4D97-AF65-F5344CB8AC3E}">
        <p14:creationId xmlns:p14="http://schemas.microsoft.com/office/powerpoint/2010/main" val="1789993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Video</a:t>
            </a:r>
          </a:p>
        </p:txBody>
      </p:sp>
      <p:pic>
        <p:nvPicPr>
          <p:cNvPr id="4" name="HIVELET dem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33031" y="1289607"/>
            <a:ext cx="7722763" cy="4826331"/>
          </a:xfrm>
        </p:spPr>
      </p:pic>
    </p:spTree>
    <p:extLst>
      <p:ext uri="{BB962C8B-B14F-4D97-AF65-F5344CB8AC3E}">
        <p14:creationId xmlns:p14="http://schemas.microsoft.com/office/powerpoint/2010/main" val="109618404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Picture 67"/>
          <p:cNvPicPr>
            <a:picLocks noChangeAspect="1"/>
          </p:cNvPicPr>
          <p:nvPr/>
        </p:nvPicPr>
        <p:blipFill rotWithShape="1">
          <a:blip r:embed="rId2">
            <a:extLst>
              <a:ext uri="{28A0092B-C50C-407E-A947-70E740481C1C}">
                <a14:useLocalDpi xmlns:a14="http://schemas.microsoft.com/office/drawing/2010/main" val="0"/>
              </a:ext>
            </a:extLst>
          </a:blip>
          <a:srcRect l="6243" r="4667"/>
          <a:stretch/>
        </p:blipFill>
        <p:spPr>
          <a:xfrm>
            <a:off x="1767303" y="1571832"/>
            <a:ext cx="3334884" cy="2138993"/>
          </a:xfrm>
          <a:prstGeom prst="rect">
            <a:avLst/>
          </a:prstGeom>
        </p:spPr>
      </p:pic>
      <p:sp>
        <p:nvSpPr>
          <p:cNvPr id="3" name="Title 2"/>
          <p:cNvSpPr>
            <a:spLocks noGrp="1"/>
          </p:cNvSpPr>
          <p:nvPr>
            <p:ph type="title"/>
          </p:nvPr>
        </p:nvSpPr>
        <p:spPr/>
        <p:txBody>
          <a:bodyPr/>
          <a:lstStyle/>
          <a:p>
            <a:r>
              <a:rPr lang="en-US" dirty="0"/>
              <a:t>Sample Quantitative &amp; Qualitative Metrics</a:t>
            </a:r>
          </a:p>
        </p:txBody>
      </p:sp>
      <p:sp>
        <p:nvSpPr>
          <p:cNvPr id="11" name="TextBox 10"/>
          <p:cNvSpPr txBox="1"/>
          <p:nvPr/>
        </p:nvSpPr>
        <p:spPr>
          <a:xfrm>
            <a:off x="3469701" y="2091237"/>
            <a:ext cx="1781697" cy="471077"/>
          </a:xfrm>
          <a:prstGeom prst="rect">
            <a:avLst/>
          </a:prstGeom>
          <a:solidFill>
            <a:srgbClr val="EEECE1">
              <a:lumMod val="75000"/>
            </a:srgbClr>
          </a:solidFill>
          <a:ln w="12700" cap="flat" cmpd="sng" algn="ctr">
            <a:noFill/>
            <a:prstDash val="solid"/>
          </a:ln>
          <a:effectLst>
            <a:outerShdw blurRad="50800" dist="38100" dir="2700000" algn="tl" rotWithShape="0">
              <a:prstClr val="black">
                <a:alpha val="40000"/>
              </a:prstClr>
            </a:outerShdw>
          </a:effectLst>
        </p:spPr>
        <p:txBody>
          <a:bodyPr rtlCol="0"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rgbClr val="000000"/>
                </a:solidFill>
                <a:effectLst/>
                <a:uLnTx/>
                <a:uFillTx/>
                <a:latin typeface="Arial"/>
              </a:defRPr>
            </a:lvl1pPr>
          </a:lstStyle>
          <a:p>
            <a:r>
              <a:rPr lang="en-US" sz="900" dirty="0"/>
              <a:t>Player technology selection prioritization and correlation with mission success</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3831" y="1655916"/>
            <a:ext cx="3298171" cy="1594971"/>
          </a:xfrm>
          <a:prstGeom prst="rect">
            <a:avLst/>
          </a:prstGeom>
        </p:spPr>
      </p:pic>
      <p:cxnSp>
        <p:nvCxnSpPr>
          <p:cNvPr id="25" name="Straight Arrow Connector 24"/>
          <p:cNvCxnSpPr/>
          <p:nvPr/>
        </p:nvCxnSpPr>
        <p:spPr>
          <a:xfrm flipH="1" flipV="1">
            <a:off x="9057616" y="2361809"/>
            <a:ext cx="135910" cy="265538"/>
          </a:xfrm>
          <a:prstGeom prst="straightConnector1">
            <a:avLst/>
          </a:prstGeom>
          <a:ln w="28575">
            <a:solidFill>
              <a:srgbClr val="64542C"/>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flipV="1">
            <a:off x="8657105" y="2375386"/>
            <a:ext cx="536420" cy="258496"/>
          </a:xfrm>
          <a:prstGeom prst="straightConnector1">
            <a:avLst/>
          </a:prstGeom>
          <a:ln w="28575">
            <a:solidFill>
              <a:srgbClr val="64542C"/>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8860756" y="2361808"/>
            <a:ext cx="332770" cy="265411"/>
          </a:xfrm>
          <a:prstGeom prst="straightConnector1">
            <a:avLst/>
          </a:prstGeom>
          <a:ln w="28575">
            <a:solidFill>
              <a:srgbClr val="64542C"/>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863300" y="2627345"/>
            <a:ext cx="1486985" cy="342811"/>
          </a:xfrm>
          <a:prstGeom prst="rect">
            <a:avLst/>
          </a:prstGeom>
          <a:solidFill>
            <a:srgbClr val="EEECE1">
              <a:lumMod val="75000"/>
            </a:srgbClr>
          </a:solidFill>
          <a:ln w="12700" cap="flat" cmpd="sng" algn="ctr">
            <a:noFill/>
            <a:prstDash val="solid"/>
          </a:ln>
          <a:effectLst>
            <a:outerShdw blurRad="50800" dist="38100" dir="2700000" algn="tl" rotWithShape="0">
              <a:prstClr val="black">
                <a:alpha val="40000"/>
              </a:prstClr>
            </a:outerShdw>
          </a:effectLst>
        </p:spPr>
        <p:txBody>
          <a:bodyPr rtlCol="0"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rgbClr val="000000"/>
                </a:solidFill>
                <a:effectLst/>
                <a:uLnTx/>
                <a:uFillTx/>
                <a:latin typeface="Arial"/>
              </a:defRPr>
            </a:lvl1pPr>
          </a:lstStyle>
          <a:p>
            <a:r>
              <a:rPr lang="en-US" sz="900" dirty="0"/>
              <a:t>Unanticipated, effective strategies</a:t>
            </a:r>
          </a:p>
        </p:txBody>
      </p:sp>
      <p:pic>
        <p:nvPicPr>
          <p:cNvPr id="57" name="Picture 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47695" y="4012590"/>
            <a:ext cx="5064719" cy="1828016"/>
          </a:xfrm>
          <a:prstGeom prst="rect">
            <a:avLst/>
          </a:prstGeom>
        </p:spPr>
      </p:pic>
      <p:sp>
        <p:nvSpPr>
          <p:cNvPr id="61" name="TextBox 60"/>
          <p:cNvSpPr txBox="1"/>
          <p:nvPr/>
        </p:nvSpPr>
        <p:spPr>
          <a:xfrm>
            <a:off x="6373787" y="3710826"/>
            <a:ext cx="1878854" cy="490125"/>
          </a:xfrm>
          <a:prstGeom prst="rect">
            <a:avLst/>
          </a:prstGeom>
          <a:solidFill>
            <a:srgbClr val="EEECE1">
              <a:lumMod val="75000"/>
            </a:srgbClr>
          </a:solidFill>
          <a:ln w="12700" cap="flat" cmpd="sng" algn="ctr">
            <a:noFill/>
            <a:prstDash val="solid"/>
          </a:ln>
          <a:effectLst>
            <a:outerShdw blurRad="50800" dist="38100" dir="2700000" algn="tl" rotWithShape="0">
              <a:prstClr val="black">
                <a:alpha val="40000"/>
              </a:prstClr>
            </a:outerShdw>
          </a:effectLst>
        </p:spPr>
        <p:txBody>
          <a:bodyPr rtlCol="0"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rgbClr val="000000"/>
                </a:solidFill>
                <a:effectLst/>
                <a:uLnTx/>
                <a:uFillTx/>
                <a:latin typeface="Arial"/>
              </a:defRPr>
            </a:lvl1pPr>
          </a:lstStyle>
          <a:p>
            <a:r>
              <a:rPr lang="en-US" sz="900" dirty="0"/>
              <a:t>Impact of gameplay on player ratings of capability value; players become more critical</a:t>
            </a:r>
          </a:p>
        </p:txBody>
      </p:sp>
      <p:pic>
        <p:nvPicPr>
          <p:cNvPr id="67" name="Picture 2" descr="P:\Serious Gaming\HIVELET\experimentation\analysis charts\player score convergence by tria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0866" y="3799854"/>
            <a:ext cx="2812687" cy="22048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244096" y="5129340"/>
            <a:ext cx="1858091" cy="471077"/>
          </a:xfrm>
          <a:prstGeom prst="rect">
            <a:avLst/>
          </a:prstGeom>
          <a:solidFill>
            <a:srgbClr val="EEECE1">
              <a:lumMod val="75000"/>
            </a:srgbClr>
          </a:solidFill>
          <a:ln w="12700" cap="flat" cmpd="sng" algn="ctr">
            <a:noFill/>
            <a:prstDash val="solid"/>
          </a:ln>
          <a:effectLst>
            <a:outerShdw blurRad="50800" dist="38100" dir="2700000" algn="tl" rotWithShape="0">
              <a:prstClr val="black">
                <a:alpha val="40000"/>
              </a:prstClr>
            </a:outerShdw>
          </a:effectLst>
        </p:spPr>
        <p:txBody>
          <a:bodyPr rtlCol="0"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a:ln>
                  <a:noFill/>
                </a:ln>
                <a:solidFill>
                  <a:srgbClr val="000000"/>
                </a:solidFill>
                <a:effectLst/>
                <a:uLnTx/>
                <a:uFillTx/>
                <a:latin typeface="Arial"/>
              </a:defRPr>
            </a:lvl1pPr>
          </a:lstStyle>
          <a:p>
            <a:r>
              <a:rPr lang="en-US" sz="900" dirty="0"/>
              <a:t>Player performance and prioritization converge after a small number of repetitions.</a:t>
            </a:r>
          </a:p>
        </p:txBody>
      </p:sp>
    </p:spTree>
    <p:extLst>
      <p:ext uri="{BB962C8B-B14F-4D97-AF65-F5344CB8AC3E}">
        <p14:creationId xmlns:p14="http://schemas.microsoft.com/office/powerpoint/2010/main" val="18911027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228540" y="1780166"/>
          <a:ext cx="10669413" cy="4467499"/>
        </p:xfrm>
        <a:graphic>
          <a:graphicData uri="http://schemas.openxmlformats.org/drawingml/2006/table">
            <a:tbl>
              <a:tblPr bandRow="1">
                <a:tableStyleId>{85BE263C-DBD7-4A20-BB59-AAB30ACAA65A}</a:tableStyleId>
              </a:tblPr>
              <a:tblGrid>
                <a:gridCol w="1826295">
                  <a:extLst>
                    <a:ext uri="{9D8B030D-6E8A-4147-A177-3AD203B41FA5}">
                      <a16:colId xmlns:a16="http://schemas.microsoft.com/office/drawing/2014/main" val="20000"/>
                    </a:ext>
                  </a:extLst>
                </a:gridCol>
                <a:gridCol w="8843118">
                  <a:extLst>
                    <a:ext uri="{9D8B030D-6E8A-4147-A177-3AD203B41FA5}">
                      <a16:colId xmlns:a16="http://schemas.microsoft.com/office/drawing/2014/main" val="20001"/>
                    </a:ext>
                  </a:extLst>
                </a:gridCol>
              </a:tblGrid>
              <a:tr h="616305">
                <a:tc>
                  <a:txBody>
                    <a:bodyPr/>
                    <a:lstStyle/>
                    <a:p>
                      <a:pPr algn="l">
                        <a:lnSpc>
                          <a:spcPct val="95000"/>
                        </a:lnSpc>
                      </a:pPr>
                      <a:r>
                        <a:rPr lang="en-US" sz="1200" b="1" dirty="0">
                          <a:solidFill>
                            <a:srgbClr val="000000"/>
                          </a:solidFill>
                        </a:rPr>
                        <a:t>Missile</a:t>
                      </a:r>
                    </a:p>
                    <a:p>
                      <a:pPr algn="l">
                        <a:lnSpc>
                          <a:spcPct val="95000"/>
                        </a:lnSpc>
                      </a:pPr>
                      <a:r>
                        <a:rPr lang="en-US" sz="1200" b="1" dirty="0">
                          <a:solidFill>
                            <a:srgbClr val="000000"/>
                          </a:solidFill>
                        </a:rPr>
                        <a:t>Defense</a:t>
                      </a:r>
                    </a:p>
                  </a:txBody>
                  <a:tcPr marL="91416" marR="91416" marT="45708" marB="45708" anchor="ctr">
                    <a:lnL w="12700" cap="flat" cmpd="sng" algn="ctr">
                      <a:noFill/>
                      <a:prstDash val="solid"/>
                      <a:round/>
                      <a:headEnd type="none" w="med" len="med"/>
                      <a:tailEnd type="none" w="med" len="med"/>
                    </a:lnL>
                    <a:lnT w="12700" cap="flat" cmpd="sng" algn="ctr">
                      <a:noFill/>
                      <a:prstDash val="solid"/>
                      <a:round/>
                      <a:headEnd type="none" w="med" len="med"/>
                      <a:tailEnd type="none" w="med" len="med"/>
                    </a:lnT>
                  </a:tcPr>
                </a:tc>
                <a:tc>
                  <a:txBody>
                    <a:bodyPr/>
                    <a:lstStyle/>
                    <a:p>
                      <a:endParaRPr lang="en-US" sz="1400" dirty="0"/>
                    </a:p>
                  </a:txBody>
                  <a:tcPr marL="91416" marR="91416" marT="45708" marB="45708">
                    <a:lnR w="12700" cap="flat" cmpd="sng" algn="ctr">
                      <a:noFill/>
                      <a:prstDash val="solid"/>
                      <a:round/>
                      <a:headEnd type="none" w="med" len="med"/>
                      <a:tailEnd type="none" w="med" len="med"/>
                    </a:lnR>
                    <a:lnT w="12700" cap="flat" cmpd="sng" algn="ctr">
                      <a:noFill/>
                      <a:prstDash val="solid"/>
                      <a:round/>
                      <a:headEnd type="none" w="med" len="med"/>
                      <a:tailEnd type="none" w="med" len="med"/>
                    </a:lnT>
                  </a:tcPr>
                </a:tc>
                <a:extLst>
                  <a:ext uri="{0D108BD9-81ED-4DB2-BD59-A6C34878D82A}">
                    <a16:rowId xmlns:a16="http://schemas.microsoft.com/office/drawing/2014/main" val="10000"/>
                  </a:ext>
                </a:extLst>
              </a:tr>
              <a:tr h="104381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ISR </a:t>
                      </a:r>
                      <a:r>
                        <a:rPr lang="en-US" sz="1200" b="1" baseline="0" dirty="0">
                          <a:solidFill>
                            <a:srgbClr val="000000"/>
                          </a:solidFill>
                        </a:rPr>
                        <a:t>&amp;</a:t>
                      </a:r>
                      <a:br>
                        <a:rPr lang="en-US" sz="1200" b="1" baseline="0" dirty="0">
                          <a:solidFill>
                            <a:srgbClr val="000000"/>
                          </a:solidFill>
                        </a:rPr>
                      </a:br>
                      <a:r>
                        <a:rPr lang="en-US" sz="1200" b="1" baseline="0" dirty="0">
                          <a:solidFill>
                            <a:srgbClr val="000000"/>
                          </a:solidFill>
                        </a:rPr>
                        <a:t>Intelligence</a:t>
                      </a:r>
                      <a:endParaRPr lang="en-US" sz="1200" b="1" dirty="0">
                        <a:solidFill>
                          <a:srgbClr val="000000"/>
                        </a:solidFill>
                      </a:endParaRPr>
                    </a:p>
                  </a:txBody>
                  <a:tcPr marL="91416" marR="91416" marT="45708" marB="45708" anchor="ctr">
                    <a:lnL w="12700" cap="flat" cmpd="sng" algn="ctr">
                      <a:noFill/>
                      <a:prstDash val="solid"/>
                      <a:round/>
                      <a:headEnd type="none" w="med" len="med"/>
                      <a:tailEnd type="none" w="med" len="med"/>
                    </a:lnL>
                  </a:tcPr>
                </a:tc>
                <a:tc>
                  <a:txBody>
                    <a:bodyPr/>
                    <a:lstStyle/>
                    <a:p>
                      <a:endParaRPr lang="en-US" sz="1400" dirty="0"/>
                    </a:p>
                  </a:txBody>
                  <a:tcPr marL="91416" marR="91416" marT="45708" marB="45708">
                    <a:lnR w="12700" cap="flat" cmpd="sng" algn="ctr">
                      <a:noFill/>
                      <a:prstDash val="solid"/>
                      <a:round/>
                      <a:headEnd type="none" w="med" len="med"/>
                      <a:tailEnd type="none" w="med" len="med"/>
                    </a:lnR>
                  </a:tcPr>
                </a:tc>
                <a:extLst>
                  <a:ext uri="{0D108BD9-81ED-4DB2-BD59-A6C34878D82A}">
                    <a16:rowId xmlns:a16="http://schemas.microsoft.com/office/drawing/2014/main" val="10001"/>
                  </a:ext>
                </a:extLst>
              </a:tr>
              <a:tr h="64339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Cyber Operations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&amp; Grayzone Warfare</a:t>
                      </a:r>
                    </a:p>
                  </a:txBody>
                  <a:tcPr marL="91416" marR="91416" marT="45708" marB="45708" anchor="ctr">
                    <a:lnL w="12700" cap="flat" cmpd="sng" algn="ctr">
                      <a:noFill/>
                      <a:prstDash val="solid"/>
                      <a:round/>
                      <a:headEnd type="none" w="med" len="med"/>
                      <a:tailEnd type="none" w="med" len="med"/>
                    </a:lnL>
                  </a:tcPr>
                </a:tc>
                <a:tc>
                  <a:txBody>
                    <a:bodyPr/>
                    <a:lstStyle/>
                    <a:p>
                      <a:endParaRPr lang="en-US" sz="1400" dirty="0"/>
                    </a:p>
                  </a:txBody>
                  <a:tcPr marL="91416" marR="91416" marT="45708" marB="45708">
                    <a:lnR w="12700" cap="flat" cmpd="sng" algn="ctr">
                      <a:noFill/>
                      <a:prstDash val="solid"/>
                      <a:round/>
                      <a:headEnd type="none" w="med" len="med"/>
                      <a:tailEnd type="none" w="med" len="med"/>
                    </a:lnR>
                  </a:tcPr>
                </a:tc>
                <a:extLst>
                  <a:ext uri="{0D108BD9-81ED-4DB2-BD59-A6C34878D82A}">
                    <a16:rowId xmlns:a16="http://schemas.microsoft.com/office/drawing/2014/main" val="10002"/>
                  </a:ext>
                </a:extLst>
              </a:tr>
              <a:tr h="87719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Chem-Bio Defense &amp;</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Bio-Tech</a:t>
                      </a:r>
                    </a:p>
                  </a:txBody>
                  <a:tcPr marL="91416" marR="91416" marT="45708" marB="45708" anchor="ctr">
                    <a:lnL w="12700" cap="flat" cmpd="sng" algn="ctr">
                      <a:noFill/>
                      <a:prstDash val="solid"/>
                      <a:round/>
                      <a:headEnd type="none" w="med" len="med"/>
                      <a:tailEnd type="none" w="med" len="med"/>
                    </a:lnL>
                  </a:tcPr>
                </a:tc>
                <a:tc>
                  <a:txBody>
                    <a:bodyPr/>
                    <a:lstStyle/>
                    <a:p>
                      <a:endParaRPr lang="en-US" sz="1400" dirty="0"/>
                    </a:p>
                  </a:txBody>
                  <a:tcPr marL="91416" marR="91416" marT="45708" marB="45708">
                    <a:lnR w="12700" cap="flat" cmpd="sng" algn="ctr">
                      <a:noFill/>
                      <a:prstDash val="solid"/>
                      <a:round/>
                      <a:headEnd type="none" w="med" len="med"/>
                      <a:tailEnd type="none" w="med" len="med"/>
                    </a:lnR>
                  </a:tcPr>
                </a:tc>
                <a:extLst>
                  <a:ext uri="{0D108BD9-81ED-4DB2-BD59-A6C34878D82A}">
                    <a16:rowId xmlns:a16="http://schemas.microsoft.com/office/drawing/2014/main" val="10003"/>
                  </a:ext>
                </a:extLst>
              </a:tr>
              <a:tr h="64339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1" dirty="0">
                          <a:solidFill>
                            <a:srgbClr val="000000"/>
                          </a:solidFill>
                        </a:rPr>
                        <a:t>Emergency Management</a:t>
                      </a:r>
                    </a:p>
                  </a:txBody>
                  <a:tcPr marL="91416" marR="91416" marT="45708" marB="45708" anchor="ctr">
                    <a:lnL w="12700" cap="flat" cmpd="sng" algn="ctr">
                      <a:noFill/>
                      <a:prstDash val="solid"/>
                      <a:round/>
                      <a:headEnd type="none" w="med" len="med"/>
                      <a:tailEnd type="none" w="med" len="med"/>
                    </a:lnL>
                  </a:tcPr>
                </a:tc>
                <a:tc>
                  <a:txBody>
                    <a:bodyPr/>
                    <a:lstStyle/>
                    <a:p>
                      <a:endParaRPr lang="en-US" sz="1400" dirty="0"/>
                    </a:p>
                  </a:txBody>
                  <a:tcPr marL="91416" marR="91416" marT="45708" marB="45708">
                    <a:lnR w="12700" cap="flat" cmpd="sng" algn="ctr">
                      <a:noFill/>
                      <a:prstDash val="solid"/>
                      <a:round/>
                      <a:headEnd type="none" w="med" len="med"/>
                      <a:tailEnd type="none" w="med" len="med"/>
                    </a:lnR>
                  </a:tcPr>
                </a:tc>
                <a:extLst>
                  <a:ext uri="{0D108BD9-81ED-4DB2-BD59-A6C34878D82A}">
                    <a16:rowId xmlns:a16="http://schemas.microsoft.com/office/drawing/2014/main" val="10004"/>
                  </a:ext>
                </a:extLst>
              </a:tr>
              <a:tr h="643395">
                <a:tc>
                  <a:txBody>
                    <a:bodyPr/>
                    <a:lstStyle/>
                    <a:p>
                      <a:pPr algn="l"/>
                      <a:r>
                        <a:rPr lang="en-US" sz="1200" b="1" dirty="0"/>
                        <a:t>Air Traffic Management &amp; Logistics</a:t>
                      </a:r>
                    </a:p>
                  </a:txBody>
                  <a:tcPr marL="91416" marR="91416" marT="45708" marB="45708" anchor="ctr">
                    <a:lnL w="12700" cap="flat" cmpd="sng" algn="ctr">
                      <a:noFill/>
                      <a:prstDash val="solid"/>
                      <a:round/>
                      <a:headEnd type="none" w="med" len="med"/>
                      <a:tailEnd type="none" w="med" len="med"/>
                    </a:lnL>
                  </a:tcPr>
                </a:tc>
                <a:tc>
                  <a:txBody>
                    <a:bodyPr/>
                    <a:lstStyle/>
                    <a:p>
                      <a:endParaRPr lang="en-US" sz="1400" dirty="0"/>
                    </a:p>
                  </a:txBody>
                  <a:tcPr marL="91416" marR="91416" marT="45708" marB="45708">
                    <a:lnR w="12700" cap="flat" cmpd="sng" algn="ctr">
                      <a:noFill/>
                      <a:prstDash val="solid"/>
                      <a:round/>
                      <a:headEnd type="none" w="med" len="med"/>
                      <a:tailEnd type="none" w="med" len="med"/>
                    </a:lnR>
                  </a:tcPr>
                </a:tc>
                <a:extLst>
                  <a:ext uri="{0D108BD9-81ED-4DB2-BD59-A6C34878D82A}">
                    <a16:rowId xmlns:a16="http://schemas.microsoft.com/office/drawing/2014/main" val="10005"/>
                  </a:ext>
                </a:extLst>
              </a:tr>
            </a:tbl>
          </a:graphicData>
        </a:graphic>
      </p:graphicFrame>
      <p:sp>
        <p:nvSpPr>
          <p:cNvPr id="1018882" name="Rectangle 2"/>
          <p:cNvSpPr>
            <a:spLocks noGrp="1" noChangeArrowheads="1"/>
          </p:cNvSpPr>
          <p:nvPr>
            <p:ph type="title"/>
          </p:nvPr>
        </p:nvSpPr>
        <p:spPr/>
        <p:txBody>
          <a:bodyPr/>
          <a:lstStyle/>
          <a:p>
            <a:r>
              <a:rPr lang="en-US" dirty="0"/>
              <a:t>MIT LL History of Games Development</a:t>
            </a:r>
          </a:p>
        </p:txBody>
      </p:sp>
      <p:sp>
        <p:nvSpPr>
          <p:cNvPr id="30" name="AutoShape 7"/>
          <p:cNvSpPr>
            <a:spLocks noChangeArrowheads="1"/>
          </p:cNvSpPr>
          <p:nvPr/>
        </p:nvSpPr>
        <p:spPr bwMode="auto">
          <a:xfrm>
            <a:off x="1218882" y="942183"/>
            <a:ext cx="10055781" cy="761802"/>
          </a:xfrm>
          <a:prstGeom prst="rightArrow">
            <a:avLst>
              <a:gd name="adj1" fmla="val 77118"/>
              <a:gd name="adj2" fmla="val 65000"/>
            </a:avLst>
          </a:prstGeom>
          <a:solidFill>
            <a:srgbClr val="003767"/>
          </a:solidFill>
          <a:ln w="12700">
            <a:solidFill>
              <a:srgbClr val="4F81BD"/>
            </a:solidFill>
            <a:miter lim="800000"/>
            <a:headEnd type="none" w="sm" len="sm"/>
            <a:tailEnd type="none" w="sm" len="sm"/>
          </a:ln>
          <a:effectLst/>
        </p:spPr>
        <p:txBody>
          <a:bodyPr wrap="none" anchor="ctr"/>
          <a:lstStyle/>
          <a:p>
            <a:endParaRPr lang="en-US" sz="2399" dirty="0"/>
          </a:p>
        </p:txBody>
      </p:sp>
      <p:sp>
        <p:nvSpPr>
          <p:cNvPr id="44" name="TextBox 43"/>
          <p:cNvSpPr txBox="1"/>
          <p:nvPr/>
        </p:nvSpPr>
        <p:spPr>
          <a:xfrm>
            <a:off x="2006213" y="1170723"/>
            <a:ext cx="583912" cy="298722"/>
          </a:xfrm>
          <a:prstGeom prst="rect">
            <a:avLst/>
          </a:prstGeom>
          <a:noFill/>
        </p:spPr>
        <p:txBody>
          <a:bodyPr wrap="none" rtlCol="0">
            <a:spAutoFit/>
          </a:bodyPr>
          <a:lstStyle/>
          <a:p>
            <a:pPr algn="ctr">
              <a:lnSpc>
                <a:spcPct val="95000"/>
              </a:lnSpc>
            </a:pPr>
            <a:r>
              <a:rPr lang="en-US" sz="1400" b="1" dirty="0">
                <a:solidFill>
                  <a:schemeClr val="bg1"/>
                </a:solidFill>
              </a:rPr>
              <a:t>2009</a:t>
            </a:r>
          </a:p>
        </p:txBody>
      </p:sp>
      <p:sp>
        <p:nvSpPr>
          <p:cNvPr id="47" name="TextBox 46"/>
          <p:cNvSpPr txBox="1"/>
          <p:nvPr/>
        </p:nvSpPr>
        <p:spPr>
          <a:xfrm>
            <a:off x="2700129" y="1170723"/>
            <a:ext cx="583912" cy="298722"/>
          </a:xfrm>
          <a:prstGeom prst="rect">
            <a:avLst/>
          </a:prstGeom>
          <a:noFill/>
        </p:spPr>
        <p:txBody>
          <a:bodyPr wrap="none" rtlCol="0">
            <a:spAutoFit/>
          </a:bodyPr>
          <a:lstStyle/>
          <a:p>
            <a:pPr algn="ctr">
              <a:lnSpc>
                <a:spcPct val="95000"/>
              </a:lnSpc>
            </a:pPr>
            <a:r>
              <a:rPr lang="en-US" sz="1400" b="1" dirty="0">
                <a:solidFill>
                  <a:schemeClr val="bg1"/>
                </a:solidFill>
              </a:rPr>
              <a:t>2010</a:t>
            </a:r>
          </a:p>
        </p:txBody>
      </p:sp>
      <p:sp>
        <p:nvSpPr>
          <p:cNvPr id="48" name="TextBox 47"/>
          <p:cNvSpPr txBox="1"/>
          <p:nvPr/>
        </p:nvSpPr>
        <p:spPr>
          <a:xfrm>
            <a:off x="3394046" y="1170723"/>
            <a:ext cx="574008" cy="298722"/>
          </a:xfrm>
          <a:prstGeom prst="rect">
            <a:avLst/>
          </a:prstGeom>
          <a:noFill/>
        </p:spPr>
        <p:txBody>
          <a:bodyPr wrap="none" rtlCol="0">
            <a:spAutoFit/>
          </a:bodyPr>
          <a:lstStyle/>
          <a:p>
            <a:pPr algn="ctr">
              <a:lnSpc>
                <a:spcPct val="95000"/>
              </a:lnSpc>
            </a:pPr>
            <a:r>
              <a:rPr lang="en-US" sz="1400" b="1" dirty="0">
                <a:solidFill>
                  <a:schemeClr val="bg1"/>
                </a:solidFill>
              </a:rPr>
              <a:t>2011</a:t>
            </a:r>
          </a:p>
        </p:txBody>
      </p:sp>
      <p:sp>
        <p:nvSpPr>
          <p:cNvPr id="49" name="TextBox 48"/>
          <p:cNvSpPr txBox="1"/>
          <p:nvPr/>
        </p:nvSpPr>
        <p:spPr>
          <a:xfrm>
            <a:off x="4078058" y="1170723"/>
            <a:ext cx="583912" cy="298722"/>
          </a:xfrm>
          <a:prstGeom prst="rect">
            <a:avLst/>
          </a:prstGeom>
          <a:noFill/>
        </p:spPr>
        <p:txBody>
          <a:bodyPr wrap="none" rtlCol="0">
            <a:spAutoFit/>
          </a:bodyPr>
          <a:lstStyle/>
          <a:p>
            <a:pPr algn="ctr">
              <a:lnSpc>
                <a:spcPct val="95000"/>
              </a:lnSpc>
            </a:pPr>
            <a:r>
              <a:rPr lang="en-US" sz="1400" b="1" dirty="0">
                <a:solidFill>
                  <a:schemeClr val="bg1"/>
                </a:solidFill>
              </a:rPr>
              <a:t>2012</a:t>
            </a:r>
          </a:p>
        </p:txBody>
      </p:sp>
      <p:sp>
        <p:nvSpPr>
          <p:cNvPr id="50" name="TextBox 49"/>
          <p:cNvSpPr txBox="1"/>
          <p:nvPr/>
        </p:nvSpPr>
        <p:spPr>
          <a:xfrm>
            <a:off x="4771974" y="1170723"/>
            <a:ext cx="583912" cy="298722"/>
          </a:xfrm>
          <a:prstGeom prst="rect">
            <a:avLst/>
          </a:prstGeom>
          <a:noFill/>
        </p:spPr>
        <p:txBody>
          <a:bodyPr wrap="none" rtlCol="0">
            <a:spAutoFit/>
          </a:bodyPr>
          <a:lstStyle/>
          <a:p>
            <a:pPr algn="ctr">
              <a:lnSpc>
                <a:spcPct val="95000"/>
              </a:lnSpc>
            </a:pPr>
            <a:r>
              <a:rPr lang="en-US" sz="1400" b="1" dirty="0">
                <a:solidFill>
                  <a:schemeClr val="bg1"/>
                </a:solidFill>
              </a:rPr>
              <a:t>2013</a:t>
            </a:r>
          </a:p>
        </p:txBody>
      </p:sp>
      <p:sp>
        <p:nvSpPr>
          <p:cNvPr id="73" name="TextBox 72"/>
          <p:cNvSpPr txBox="1"/>
          <p:nvPr/>
        </p:nvSpPr>
        <p:spPr>
          <a:xfrm>
            <a:off x="5465891" y="1170723"/>
            <a:ext cx="583912" cy="298722"/>
          </a:xfrm>
          <a:prstGeom prst="rect">
            <a:avLst/>
          </a:prstGeom>
          <a:noFill/>
        </p:spPr>
        <p:txBody>
          <a:bodyPr wrap="none" rtlCol="0">
            <a:spAutoFit/>
          </a:bodyPr>
          <a:lstStyle/>
          <a:p>
            <a:pPr algn="ctr">
              <a:lnSpc>
                <a:spcPct val="95000"/>
              </a:lnSpc>
            </a:pPr>
            <a:r>
              <a:rPr lang="en-US" sz="1400" b="1" dirty="0">
                <a:solidFill>
                  <a:schemeClr val="bg1"/>
                </a:solidFill>
              </a:rPr>
              <a:t>2014</a:t>
            </a:r>
          </a:p>
        </p:txBody>
      </p:sp>
      <p:sp>
        <p:nvSpPr>
          <p:cNvPr id="77" name="L-Shape 76"/>
          <p:cNvSpPr/>
          <p:nvPr/>
        </p:nvSpPr>
        <p:spPr>
          <a:xfrm rot="2700000">
            <a:off x="1967272" y="1069339"/>
            <a:ext cx="519507" cy="507493"/>
          </a:xfrm>
          <a:prstGeom prst="corner">
            <a:avLst>
              <a:gd name="adj1" fmla="val 11403"/>
              <a:gd name="adj2" fmla="val 10968"/>
            </a:avLst>
          </a:prstGeom>
          <a:solidFill>
            <a:schemeClr val="bg1"/>
          </a:solidFill>
          <a:ln w="19050" cmpd="sng">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399" dirty="0"/>
          </a:p>
        </p:txBody>
      </p:sp>
      <p:sp>
        <p:nvSpPr>
          <p:cNvPr id="79" name="TextBox 78"/>
          <p:cNvSpPr txBox="1"/>
          <p:nvPr/>
        </p:nvSpPr>
        <p:spPr>
          <a:xfrm>
            <a:off x="1320591" y="1170723"/>
            <a:ext cx="583912" cy="298722"/>
          </a:xfrm>
          <a:prstGeom prst="rect">
            <a:avLst/>
          </a:prstGeom>
          <a:noFill/>
        </p:spPr>
        <p:txBody>
          <a:bodyPr wrap="none" rtlCol="0">
            <a:spAutoFit/>
          </a:bodyPr>
          <a:lstStyle/>
          <a:p>
            <a:pPr algn="ctr">
              <a:lnSpc>
                <a:spcPct val="95000"/>
              </a:lnSpc>
            </a:pPr>
            <a:r>
              <a:rPr lang="en-US" sz="1400" b="1" dirty="0">
                <a:solidFill>
                  <a:schemeClr val="bg1"/>
                </a:solidFill>
              </a:rPr>
              <a:t>2001</a:t>
            </a:r>
          </a:p>
        </p:txBody>
      </p:sp>
      <p:sp>
        <p:nvSpPr>
          <p:cNvPr id="81" name="TextBox 80"/>
          <p:cNvSpPr txBox="1"/>
          <p:nvPr/>
        </p:nvSpPr>
        <p:spPr>
          <a:xfrm>
            <a:off x="6159807" y="1170723"/>
            <a:ext cx="583912" cy="298722"/>
          </a:xfrm>
          <a:prstGeom prst="rect">
            <a:avLst/>
          </a:prstGeom>
          <a:noFill/>
        </p:spPr>
        <p:txBody>
          <a:bodyPr wrap="none" rtlCol="0">
            <a:spAutoFit/>
          </a:bodyPr>
          <a:lstStyle/>
          <a:p>
            <a:pPr algn="ctr">
              <a:lnSpc>
                <a:spcPct val="95000"/>
              </a:lnSpc>
            </a:pPr>
            <a:r>
              <a:rPr lang="en-US" sz="1400" b="1" dirty="0">
                <a:solidFill>
                  <a:schemeClr val="bg1"/>
                </a:solidFill>
              </a:rPr>
              <a:t>2015</a:t>
            </a:r>
          </a:p>
        </p:txBody>
      </p:sp>
      <p:sp>
        <p:nvSpPr>
          <p:cNvPr id="82" name="TextBox 81"/>
          <p:cNvSpPr txBox="1"/>
          <p:nvPr/>
        </p:nvSpPr>
        <p:spPr>
          <a:xfrm>
            <a:off x="6853723" y="1170723"/>
            <a:ext cx="583912" cy="298722"/>
          </a:xfrm>
          <a:prstGeom prst="rect">
            <a:avLst/>
          </a:prstGeom>
          <a:noFill/>
        </p:spPr>
        <p:txBody>
          <a:bodyPr wrap="none" rtlCol="0">
            <a:spAutoFit/>
          </a:bodyPr>
          <a:lstStyle/>
          <a:p>
            <a:pPr algn="ctr">
              <a:lnSpc>
                <a:spcPct val="95000"/>
              </a:lnSpc>
            </a:pPr>
            <a:r>
              <a:rPr lang="en-US" sz="1400" b="1" dirty="0">
                <a:solidFill>
                  <a:schemeClr val="bg1"/>
                </a:solidFill>
              </a:rPr>
              <a:t>2016</a:t>
            </a:r>
          </a:p>
        </p:txBody>
      </p:sp>
      <p:pic>
        <p:nvPicPr>
          <p:cNvPr id="96" name="Picture 3" descr="P:\Serious Gaming\internal funding for games - raw materials\line alloc 2015 for 2015\input material\SGDscreen2-lrg.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99815" y="1802310"/>
            <a:ext cx="750921" cy="566946"/>
          </a:xfrm>
          <a:prstGeom prst="rect">
            <a:avLst/>
          </a:prstGeom>
          <a:noFill/>
          <a:ln w="31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8" name="Picture 5"/>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2513946" y="1802310"/>
            <a:ext cx="896619" cy="566946"/>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pic>
        <p:nvPicPr>
          <p:cNvPr id="99" name="Picture 7" descr="redblue"/>
          <p:cNvPicPr>
            <a:picLocks noGrp="1" noChangeAspect="1" noChangeArrowheads="1"/>
          </p:cNvPicPr>
          <p:nvPr>
            <p:ph sz="quarter" idx="4294967295"/>
          </p:nvPr>
        </p:nvPicPr>
        <p:blipFill rotWithShape="1">
          <a:blip r:embed="rId5" cstate="print">
            <a:extLst>
              <a:ext uri="{28A0092B-C50C-407E-A947-70E740481C1C}">
                <a14:useLocalDpi xmlns:a14="http://schemas.microsoft.com/office/drawing/2010/main"/>
              </a:ext>
            </a:extLst>
          </a:blip>
          <a:srcRect/>
          <a:stretch/>
        </p:blipFill>
        <p:spPr>
          <a:xfrm>
            <a:off x="1523604" y="1802310"/>
            <a:ext cx="812200" cy="566946"/>
          </a:xfrm>
          <a:prstGeom prst="rect">
            <a:avLst/>
          </a:prstGeom>
          <a:noFill/>
          <a:ln w="3175">
            <a:solidFill>
              <a:schemeClr val="tx1"/>
            </a:solidFill>
          </a:ln>
          <a:effectLst>
            <a:outerShdw blurRad="50800" dist="38100" dir="2700000" algn="tl" rotWithShape="0">
              <a:prstClr val="black">
                <a:alpha val="40000"/>
              </a:prstClr>
            </a:outerShdw>
          </a:effectLst>
        </p:spPr>
      </p:pic>
      <p:pic>
        <p:nvPicPr>
          <p:cNvPr id="100" name="Picture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768883" y="2623422"/>
            <a:ext cx="937585" cy="566946"/>
          </a:xfrm>
          <a:prstGeom prst="rect">
            <a:avLst/>
          </a:prstGeom>
          <a:noFill/>
          <a:ln w="3175">
            <a:solidFill>
              <a:schemeClr val="tx1"/>
            </a:solidFill>
            <a:miter lim="800000"/>
            <a:headEnd/>
            <a:tailEnd/>
          </a:ln>
          <a:effectLst>
            <a:outerShdw blurRad="50800" dist="38100" dir="2700000" algn="tl" rotWithShape="0">
              <a:prstClr val="black">
                <a:alpha val="40000"/>
              </a:prstClr>
            </a:outerShdw>
            <a:softEdge rad="12700"/>
          </a:effectLst>
          <a:extLst>
            <a:ext uri="{909E8E84-426E-40DD-AFC4-6F175D3DCCD1}">
              <a14:hiddenFill xmlns:a14="http://schemas.microsoft.com/office/drawing/2010/main">
                <a:solidFill>
                  <a:schemeClr val="accent1"/>
                </a:solidFill>
              </a14:hiddenFill>
            </a:ext>
          </a:extLst>
        </p:spPr>
      </p:pic>
      <p:pic>
        <p:nvPicPr>
          <p:cNvPr id="101" name="Picture 100" descr="CRB_Screen.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881025" y="3473660"/>
            <a:ext cx="1073020" cy="566946"/>
          </a:xfrm>
          <a:prstGeom prst="rect">
            <a:avLst/>
          </a:prstGeom>
          <a:ln w="3175" cap="sq">
            <a:solidFill>
              <a:schemeClr val="tx1"/>
            </a:solidFill>
            <a:miter lim="800000"/>
          </a:ln>
          <a:effectLst>
            <a:outerShdw blurRad="50800" dist="38100" dir="2700000" algn="tl" rotWithShape="0">
              <a:prstClr val="black">
                <a:alpha val="40000"/>
              </a:prstClr>
            </a:outerShdw>
          </a:effectLst>
        </p:spPr>
      </p:pic>
      <p:pic>
        <p:nvPicPr>
          <p:cNvPr id="102" name="Picture 2" descr="\\fs1\share\Projects\2227-94_HEAT\eye_candy\pubs2.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922185" y="2623422"/>
            <a:ext cx="938395" cy="566946"/>
          </a:xfrm>
          <a:prstGeom prst="rect">
            <a:avLst/>
          </a:prstGeom>
          <a:ln w="3175" cap="sq">
            <a:solidFill>
              <a:schemeClr val="tx1"/>
            </a:solidFill>
            <a:miter lim="800000"/>
          </a:ln>
          <a:effectLst>
            <a:outerShdw blurRad="50800" dist="38100" dir="2700000" algn="tl" rotWithShape="0">
              <a:prstClr val="black">
                <a:alpha val="40000"/>
              </a:prstClr>
            </a:outerShdw>
          </a:effectLst>
        </p:spPr>
      </p:pic>
      <p:pic>
        <p:nvPicPr>
          <p:cNvPr id="104" name="Picture 2" descr="P:\Squad X\game prototype\screenshots of final version\SquadX1.222 - small.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865871" y="2551023"/>
            <a:ext cx="907114" cy="566946"/>
          </a:xfrm>
          <a:prstGeom prst="rect">
            <a:avLst/>
          </a:prstGeom>
          <a:noFill/>
          <a:ln w="3175">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6" name="Picture 105"/>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4752165" y="5630769"/>
            <a:ext cx="774639" cy="566946"/>
          </a:xfrm>
          <a:prstGeom prst="rect">
            <a:avLst/>
          </a:prstGeom>
          <a:noFill/>
          <a:ln w="3175">
            <a:solidFill>
              <a:schemeClr val="tx1"/>
            </a:solidFill>
          </a:ln>
          <a:effectLst>
            <a:outerShdw blurRad="50800" dist="38100" dir="2700000" algn="tl" rotWithShape="0">
              <a:prstClr val="black">
                <a:alpha val="40000"/>
              </a:prstClr>
            </a:outerShdw>
          </a:effectLst>
        </p:spPr>
      </p:pic>
      <p:pic>
        <p:nvPicPr>
          <p:cNvPr id="107" name="Picture 3"/>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6587288" y="4981232"/>
            <a:ext cx="942558" cy="566946"/>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08" name="Picture 10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47206" y="4226143"/>
            <a:ext cx="938394" cy="566946"/>
          </a:xfrm>
          <a:prstGeom prst="rect">
            <a:avLst/>
          </a:prstGeom>
          <a:ln w="3175" cap="sq">
            <a:solidFill>
              <a:schemeClr val="tx1"/>
            </a:solidFill>
            <a:miter lim="800000"/>
          </a:ln>
          <a:effectLst>
            <a:outerShdw blurRad="50800" dist="38100" dir="2700000" algn="tl" rotWithShape="0">
              <a:prstClr val="black">
                <a:alpha val="40000"/>
              </a:prstClr>
            </a:outerShdw>
          </a:effectLst>
        </p:spPr>
      </p:pic>
      <p:pic>
        <p:nvPicPr>
          <p:cNvPr id="109" name="Picture 2"/>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4113730" y="4226143"/>
            <a:ext cx="885228" cy="566946"/>
          </a:xfrm>
          <a:prstGeom prst="rect">
            <a:avLst/>
          </a:prstGeom>
          <a:ln w="3175" cap="sq">
            <a:solidFill>
              <a:schemeClr val="tx1"/>
            </a:solidFill>
            <a:miter lim="800000"/>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111" name="Picture 110" descr="_DSC1235.jpg"/>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5394970" y="3513718"/>
            <a:ext cx="851802" cy="566946"/>
          </a:xfrm>
          <a:prstGeom prst="rect">
            <a:avLst/>
          </a:prstGeom>
          <a:ln w="3175">
            <a:solidFill>
              <a:schemeClr val="tx1"/>
            </a:solidFill>
          </a:ln>
          <a:effectLst>
            <a:outerShdw blurRad="50800" dist="38100" dir="2700000" algn="tl" rotWithShape="0">
              <a:prstClr val="black">
                <a:alpha val="40000"/>
              </a:prstClr>
            </a:outerShdw>
          </a:effectLst>
        </p:spPr>
      </p:pic>
      <p:pic>
        <p:nvPicPr>
          <p:cNvPr id="113" name="Picture 112"/>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337581" y="2728640"/>
            <a:ext cx="672963" cy="566946"/>
          </a:xfrm>
          <a:prstGeom prst="rect">
            <a:avLst/>
          </a:prstGeom>
          <a:ln>
            <a:solidFill>
              <a:schemeClr val="tx1"/>
            </a:solidFill>
          </a:ln>
          <a:effectLst>
            <a:outerShdw blurRad="50800" dist="38100" dir="2700000" algn="tl" rotWithShape="0">
              <a:prstClr val="black">
                <a:alpha val="40000"/>
              </a:prstClr>
            </a:outerShdw>
            <a:softEdge rad="12700"/>
          </a:effectLst>
        </p:spPr>
      </p:pic>
      <p:pic>
        <p:nvPicPr>
          <p:cNvPr id="114" name="Picture 113" descr="CTF2013_121.jpg"/>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252268" y="3513718"/>
            <a:ext cx="851750" cy="566946"/>
          </a:xfrm>
          <a:prstGeom prst="rect">
            <a:avLst/>
          </a:prstGeom>
          <a:effectLst>
            <a:outerShdw blurRad="50800" dist="38100" dir="2700000" algn="tl" rotWithShape="0">
              <a:prstClr val="black">
                <a:alpha val="40000"/>
              </a:prstClr>
            </a:outerShdw>
          </a:effectLst>
        </p:spPr>
      </p:pic>
      <p:pic>
        <p:nvPicPr>
          <p:cNvPr id="115" name="Picture 2"/>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3428108" y="4981232"/>
            <a:ext cx="971728" cy="566946"/>
          </a:xfrm>
          <a:prstGeom prst="rect">
            <a:avLst/>
          </a:prstGeom>
          <a:ln w="3175" cap="sq">
            <a:solidFill>
              <a:schemeClr val="tx1"/>
            </a:solidFill>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16" name="Picture 2" descr="P:\div sem on games\First Response game screenshot 6-22-2015.png"/>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4495308" y="4981232"/>
            <a:ext cx="932410" cy="566946"/>
          </a:xfrm>
          <a:prstGeom prst="rect">
            <a:avLst/>
          </a:prstGeom>
          <a:noFill/>
          <a:ln w="3175">
            <a:solidFill>
              <a:schemeClr val="tx1"/>
            </a:solidFill>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 name="Picture 1" descr="HIBRID thumbnail.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6094414" y="4230231"/>
            <a:ext cx="997995" cy="566946"/>
          </a:xfrm>
          <a:prstGeom prst="rect">
            <a:avLst/>
          </a:prstGeom>
          <a:ln w="3175">
            <a:solidFill>
              <a:schemeClr val="tx1"/>
            </a:solidFill>
          </a:ln>
          <a:effectLst>
            <a:outerShdw blurRad="50800" dist="38100" dir="2700000" algn="tl" rotWithShape="0">
              <a:prstClr val="black">
                <a:alpha val="40000"/>
              </a:prstClr>
            </a:outerShdw>
          </a:effectLst>
        </p:spPr>
      </p:pic>
      <p:pic>
        <p:nvPicPr>
          <p:cNvPr id="4" name="Picture 3" descr="dd screenshot.jpg"/>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5501303" y="4983152"/>
            <a:ext cx="1001033" cy="566946"/>
          </a:xfrm>
          <a:prstGeom prst="rect">
            <a:avLst/>
          </a:prstGeom>
          <a:ln w="3175">
            <a:solidFill>
              <a:schemeClr val="tx1"/>
            </a:solidFill>
          </a:ln>
          <a:effectLst>
            <a:outerShdw blurRad="50800" dist="38100" dir="2700000" algn="tl" rotWithShape="0">
              <a:prstClr val="black">
                <a:alpha val="40000"/>
              </a:prstClr>
            </a:outerShdw>
          </a:effectLst>
        </p:spPr>
      </p:pic>
      <p:pic>
        <p:nvPicPr>
          <p:cNvPr id="5" name="Picture 4" descr="GameScreenshot.png"/>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5105630" y="4226143"/>
            <a:ext cx="866234" cy="566946"/>
          </a:xfrm>
          <a:prstGeom prst="rect">
            <a:avLst/>
          </a:prstGeom>
          <a:ln w="3175">
            <a:solidFill>
              <a:schemeClr val="tx1"/>
            </a:solidFill>
          </a:ln>
          <a:effectLst>
            <a:outerShdw blurRad="50800" dist="38100" dir="2700000" algn="tl" rotWithShape="0">
              <a:srgbClr val="000000">
                <a:alpha val="43000"/>
              </a:srgbClr>
            </a:outerShdw>
          </a:effectLst>
        </p:spPr>
      </p:pic>
      <p:pic>
        <p:nvPicPr>
          <p:cNvPr id="38" name="Picture 6"/>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3580467" y="1802310"/>
            <a:ext cx="686589" cy="566946"/>
          </a:xfrm>
          <a:prstGeom prst="rect">
            <a:avLst/>
          </a:prstGeom>
          <a:noFill/>
          <a:ln w="3175">
            <a:solidFill>
              <a:schemeClr val="tx1"/>
            </a:solidFill>
            <a:miter lim="800000"/>
            <a:headEnd/>
            <a:tailEnd/>
          </a:ln>
          <a:effectLst>
            <a:outerShdw blurRad="50800" dist="38100" dir="2700000" algn="tl" rotWithShape="0">
              <a:srgbClr val="000000">
                <a:alpha val="43000"/>
              </a:srgbClr>
            </a:outerShdw>
          </a:effectLst>
        </p:spPr>
      </p:pic>
      <p:pic>
        <p:nvPicPr>
          <p:cNvPr id="39" name="Picture 38"/>
          <p:cNvPicPr>
            <a:picLocks noChangeAspect="1"/>
          </p:cNvPicPr>
          <p:nvPr/>
        </p:nvPicPr>
        <p:blipFill rotWithShape="1">
          <a:blip r:embed="rId23" cstate="print">
            <a:extLst>
              <a:ext uri="{28A0092B-C50C-407E-A947-70E740481C1C}">
                <a14:useLocalDpi xmlns:a14="http://schemas.microsoft.com/office/drawing/2010/main"/>
              </a:ext>
            </a:extLst>
          </a:blip>
          <a:srcRect/>
          <a:stretch/>
        </p:blipFill>
        <p:spPr>
          <a:xfrm>
            <a:off x="2209224" y="5630769"/>
            <a:ext cx="819157" cy="566946"/>
          </a:xfrm>
          <a:prstGeom prst="rect">
            <a:avLst/>
          </a:prstGeom>
          <a:ln w="3175">
            <a:solidFill>
              <a:schemeClr val="tx1"/>
            </a:solidFill>
          </a:ln>
          <a:effectLst>
            <a:outerShdw blurRad="50800" dist="38100" dir="2700000" algn="tl" rotWithShape="0">
              <a:srgbClr val="000000">
                <a:alpha val="43000"/>
              </a:srgbClr>
            </a:outerShdw>
          </a:effectLst>
        </p:spPr>
      </p:pic>
      <p:pic>
        <p:nvPicPr>
          <p:cNvPr id="40" name="Picture 4" descr="P:\Serious Gaming\HIVELET\AR pucks\sidebyside map and puck view 2017-2-28 - small.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475314" y="5630770"/>
            <a:ext cx="743751" cy="56099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2" descr="P:\Serious Gaming\HIVELET\emergency response scenario\screen shots\wreck 4 - small.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603472" y="4983154"/>
            <a:ext cx="910343" cy="56502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7547640" y="1172519"/>
            <a:ext cx="582059" cy="296927"/>
          </a:xfrm>
          <a:prstGeom prst="rect">
            <a:avLst/>
          </a:prstGeom>
          <a:noFill/>
        </p:spPr>
        <p:txBody>
          <a:bodyPr wrap="none" rtlCol="0">
            <a:spAutoFit/>
          </a:bodyPr>
          <a:lstStyle/>
          <a:p>
            <a:pPr algn="ctr">
              <a:lnSpc>
                <a:spcPct val="95000"/>
              </a:lnSpc>
            </a:pPr>
            <a:r>
              <a:rPr lang="en-US" sz="1400" b="1" dirty="0">
                <a:solidFill>
                  <a:schemeClr val="bg1"/>
                </a:solidFill>
              </a:rPr>
              <a:t>2017</a:t>
            </a:r>
          </a:p>
        </p:txBody>
      </p:sp>
      <p:pic>
        <p:nvPicPr>
          <p:cNvPr id="1026" name="Picture 2" descr="P:\Serious Gaming\wearable game with g48 HBCBEM\scenario 1\squad game screenshot - small.pn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6723274" y="4099523"/>
            <a:ext cx="766014" cy="566946"/>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6" name="Picture 3" descr="P:\Serious Gaming\HIVELET\screenshots and videos\market screenshot v229 - small.pn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823380" y="2500731"/>
            <a:ext cx="887451" cy="553733"/>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7" name="Picture 3" descr="P:\Serious Gaming\wearable game with g48 HBCBEM\scenario 2\baseCommanderScreenshot 2016-7-8 - small.pn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6992267" y="4362851"/>
            <a:ext cx="1004922" cy="571035"/>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P:\Serious Gaming\ABA human augmentation game\tiny overview.pn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431868" y="4200549"/>
            <a:ext cx="811781" cy="59254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2" name="Picture 2" descr="P:\Serious Gaming\HIVELET\CBP scenario\screenshots\screenshot 2017-2-23 - small.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7693304" y="2740299"/>
            <a:ext cx="846836" cy="54333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7" name="Picture 3"/>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72630" y="2468486"/>
            <a:ext cx="899020" cy="543626"/>
          </a:xfrm>
          <a:prstGeom prst="rect">
            <a:avLst/>
          </a:prstGeom>
          <a:noFill/>
          <a:ln w="3175">
            <a:solidFill>
              <a:schemeClr val="tx1"/>
            </a:solidFill>
            <a:miter lim="800000"/>
            <a:headEnd/>
            <a:tailEnd/>
          </a:ln>
          <a:effectLst>
            <a:outerShdw blurRad="50800" dist="38100" dir="2700000" algn="tl" rotWithShape="0">
              <a:prstClr val="black">
                <a:alpha val="40000"/>
              </a:prstClr>
            </a:outerShdw>
            <a:softEdge rad="12700"/>
          </a:effectLst>
          <a:extLst>
            <a:ext uri="{909E8E84-426E-40DD-AFC4-6F175D3DCCD1}">
              <a14:hiddenFill xmlns:a14="http://schemas.microsoft.com/office/drawing/2010/main">
                <a:solidFill>
                  <a:schemeClr val="accent1"/>
                </a:solidFill>
              </a14:hiddenFill>
            </a:ext>
          </a:extLst>
        </p:spPr>
      </p:pic>
      <p:pic>
        <p:nvPicPr>
          <p:cNvPr id="43" name="Picture 4" descr="P:\Tx Security\internal 2017-4-27\left hand scanners - small.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108294" y="2849920"/>
            <a:ext cx="846824" cy="543330"/>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9" name="Picture 5" descr="P:\Serious Gaming\ONA SGD HIVELET\screenshots\3 - small.png"/>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6551493" y="1802310"/>
            <a:ext cx="867624" cy="5413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8239704" y="1172519"/>
            <a:ext cx="582059" cy="296927"/>
          </a:xfrm>
          <a:prstGeom prst="rect">
            <a:avLst/>
          </a:prstGeom>
          <a:noFill/>
        </p:spPr>
        <p:txBody>
          <a:bodyPr wrap="none" rtlCol="0">
            <a:spAutoFit/>
          </a:bodyPr>
          <a:lstStyle/>
          <a:p>
            <a:pPr algn="ctr">
              <a:lnSpc>
                <a:spcPct val="95000"/>
              </a:lnSpc>
            </a:pPr>
            <a:r>
              <a:rPr lang="en-US" sz="1400" b="1" dirty="0">
                <a:solidFill>
                  <a:schemeClr val="bg1"/>
                </a:solidFill>
              </a:rPr>
              <a:t>2018</a:t>
            </a:r>
          </a:p>
        </p:txBody>
      </p:sp>
      <p:pic>
        <p:nvPicPr>
          <p:cNvPr id="7" name="Picture 6"/>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146609" y="2548399"/>
            <a:ext cx="915514" cy="572196"/>
          </a:xfrm>
          <a:prstGeom prst="rect">
            <a:avLst/>
          </a:prstGeom>
          <a:ln>
            <a:solidFill>
              <a:schemeClr val="tx1"/>
            </a:solidFill>
          </a:ln>
        </p:spPr>
      </p:pic>
      <p:pic>
        <p:nvPicPr>
          <p:cNvPr id="8" name="Picture 7"/>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7922140" y="4240843"/>
            <a:ext cx="911095" cy="511949"/>
          </a:xfrm>
          <a:prstGeom prst="rect">
            <a:avLst/>
          </a:prstGeom>
          <a:ln>
            <a:solidFill>
              <a:schemeClr val="tx1"/>
            </a:solidFill>
          </a:ln>
        </p:spPr>
      </p:pic>
      <p:pic>
        <p:nvPicPr>
          <p:cNvPr id="9" name="Picture 8"/>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7806962" y="3453837"/>
            <a:ext cx="809181" cy="605915"/>
          </a:xfrm>
          <a:prstGeom prst="rect">
            <a:avLst/>
          </a:prstGeom>
          <a:ln>
            <a:solidFill>
              <a:schemeClr val="tx1"/>
            </a:solidFill>
          </a:ln>
        </p:spPr>
      </p:pic>
      <p:pic>
        <p:nvPicPr>
          <p:cNvPr id="53" name="Picture 52"/>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8167723" y="3575798"/>
            <a:ext cx="933957" cy="568714"/>
          </a:xfrm>
          <a:prstGeom prst="rect">
            <a:avLst/>
          </a:prstGeom>
        </p:spPr>
      </p:pic>
      <p:sp>
        <p:nvSpPr>
          <p:cNvPr id="54" name="TextBox 53"/>
          <p:cNvSpPr txBox="1"/>
          <p:nvPr/>
        </p:nvSpPr>
        <p:spPr>
          <a:xfrm>
            <a:off x="8931768" y="1172519"/>
            <a:ext cx="582059" cy="296927"/>
          </a:xfrm>
          <a:prstGeom prst="rect">
            <a:avLst/>
          </a:prstGeom>
          <a:noFill/>
        </p:spPr>
        <p:txBody>
          <a:bodyPr wrap="none" rtlCol="0">
            <a:spAutoFit/>
          </a:bodyPr>
          <a:lstStyle/>
          <a:p>
            <a:pPr algn="ctr">
              <a:lnSpc>
                <a:spcPct val="95000"/>
              </a:lnSpc>
            </a:pPr>
            <a:r>
              <a:rPr lang="en-US" sz="1400" b="1" dirty="0">
                <a:solidFill>
                  <a:schemeClr val="bg1"/>
                </a:solidFill>
              </a:rPr>
              <a:t>2019</a:t>
            </a:r>
          </a:p>
        </p:txBody>
      </p:sp>
      <p:pic>
        <p:nvPicPr>
          <p:cNvPr id="52" name="Picture 51"/>
          <p:cNvPicPr>
            <a:picLocks/>
          </p:cNvPicPr>
          <p:nvPr/>
        </p:nvPicPr>
        <p:blipFill>
          <a:blip r:embed="rId37" cstate="screen">
            <a:extLst>
              <a:ext uri="{28A0092B-C50C-407E-A947-70E740481C1C}">
                <a14:useLocalDpi xmlns:a14="http://schemas.microsoft.com/office/drawing/2010/main"/>
              </a:ext>
            </a:extLst>
          </a:blip>
          <a:stretch>
            <a:fillRect/>
          </a:stretch>
        </p:blipFill>
        <p:spPr>
          <a:xfrm>
            <a:off x="8889598" y="3338426"/>
            <a:ext cx="546718" cy="546718"/>
          </a:xfrm>
          <a:prstGeom prst="rect">
            <a:avLst/>
          </a:prstGeom>
        </p:spPr>
      </p:pic>
      <p:pic>
        <p:nvPicPr>
          <p:cNvPr id="10" name="Picture 9"/>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8523952" y="3669443"/>
            <a:ext cx="736744" cy="566612"/>
          </a:xfrm>
          <a:prstGeom prst="rect">
            <a:avLst/>
          </a:prstGeom>
          <a:ln>
            <a:solidFill>
              <a:schemeClr val="tx1"/>
            </a:solidFill>
          </a:ln>
        </p:spPr>
      </p:pic>
      <p:pic>
        <p:nvPicPr>
          <p:cNvPr id="55" name="Picture 54"/>
          <p:cNvPicPr>
            <a:picLocks noChangeAspect="1"/>
          </p:cNvPicPr>
          <p:nvPr/>
        </p:nvPicPr>
        <p:blipFill rotWithShape="1">
          <a:blip r:embed="rId39">
            <a:extLst>
              <a:ext uri="{BEBA8EAE-BF5A-486C-A8C5-ECC9F3942E4B}">
                <a14:imgProps xmlns:a14="http://schemas.microsoft.com/office/drawing/2010/main">
                  <a14:imgLayer r:embed="rId40">
                    <a14:imgEffect>
                      <a14:brightnessContrast bright="40000"/>
                    </a14:imgEffect>
                  </a14:imgLayer>
                </a14:imgProps>
              </a:ext>
            </a:extLst>
          </a:blip>
          <a:srcRect l="1052" t="4379" r="1111" b="4875"/>
          <a:stretch/>
        </p:blipFill>
        <p:spPr>
          <a:xfrm>
            <a:off x="8111905" y="1814957"/>
            <a:ext cx="946236" cy="493688"/>
          </a:xfrm>
          <a:prstGeom prst="rect">
            <a:avLst/>
          </a:prstGeom>
          <a:ln w="19050">
            <a:solidFill>
              <a:schemeClr val="tx1"/>
            </a:solidFill>
          </a:ln>
          <a:effectLst>
            <a:outerShdw blurRad="50800" dist="38100" dir="2700000" algn="tl" rotWithShape="0">
              <a:prstClr val="black">
                <a:alpha val="40000"/>
              </a:prstClr>
            </a:outerShdw>
          </a:effectLst>
        </p:spPr>
      </p:pic>
      <p:sp>
        <p:nvSpPr>
          <p:cNvPr id="56" name="TextBox 55"/>
          <p:cNvSpPr txBox="1"/>
          <p:nvPr/>
        </p:nvSpPr>
        <p:spPr>
          <a:xfrm>
            <a:off x="9623831" y="1172519"/>
            <a:ext cx="582059" cy="296927"/>
          </a:xfrm>
          <a:prstGeom prst="rect">
            <a:avLst/>
          </a:prstGeom>
          <a:noFill/>
        </p:spPr>
        <p:txBody>
          <a:bodyPr wrap="none" rtlCol="0">
            <a:spAutoFit/>
          </a:bodyPr>
          <a:lstStyle/>
          <a:p>
            <a:pPr algn="ctr">
              <a:lnSpc>
                <a:spcPct val="95000"/>
              </a:lnSpc>
            </a:pPr>
            <a:r>
              <a:rPr lang="en-US" sz="1400" b="1" dirty="0">
                <a:solidFill>
                  <a:schemeClr val="bg1"/>
                </a:solidFill>
              </a:rPr>
              <a:t>2020</a:t>
            </a:r>
          </a:p>
        </p:txBody>
      </p:sp>
      <p:pic>
        <p:nvPicPr>
          <p:cNvPr id="57" name="Picture 56"/>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9464011" y="1731113"/>
            <a:ext cx="997271" cy="565916"/>
          </a:xfrm>
          <a:prstGeom prst="rect">
            <a:avLst/>
          </a:prstGeom>
          <a:ln w="12700">
            <a:solidFill>
              <a:schemeClr val="tx1"/>
            </a:solidFill>
          </a:ln>
        </p:spPr>
      </p:pic>
      <p:pic>
        <p:nvPicPr>
          <p:cNvPr id="58" name="Content Placeholder 3"/>
          <p:cNvPicPr>
            <a:picLocks noGrp="1" noChangeAspect="1"/>
          </p:cNvPicPr>
          <p:nvPr>
            <p:ph idx="4294967295"/>
          </p:nvPr>
        </p:nvPicPr>
        <p:blipFill rotWithShape="1">
          <a:blip r:embed="rId42">
            <a:extLst>
              <a:ext uri="{28A0092B-C50C-407E-A947-70E740481C1C}">
                <a14:useLocalDpi xmlns:a14="http://schemas.microsoft.com/office/drawing/2010/main" val="0"/>
              </a:ext>
            </a:extLst>
          </a:blip>
          <a:srcRect b="1227"/>
          <a:stretch/>
        </p:blipFill>
        <p:spPr>
          <a:xfrm>
            <a:off x="8558556" y="5630769"/>
            <a:ext cx="1086248" cy="543961"/>
          </a:xfrm>
          <a:prstGeom prst="rect">
            <a:avLst/>
          </a:prstGeom>
          <a:ln w="9525">
            <a:solidFill>
              <a:srgbClr val="505051"/>
            </a:solidFill>
          </a:ln>
        </p:spPr>
      </p:pic>
      <p:pic>
        <p:nvPicPr>
          <p:cNvPr id="6" name="Picture 5"/>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9346882" y="3464105"/>
            <a:ext cx="727112" cy="473673"/>
          </a:xfrm>
          <a:prstGeom prst="rect">
            <a:avLst/>
          </a:prstGeom>
          <a:ln>
            <a:solidFill>
              <a:schemeClr val="tx1"/>
            </a:solidFill>
          </a:ln>
        </p:spPr>
      </p:pic>
      <p:sp>
        <p:nvSpPr>
          <p:cNvPr id="66" name="TextBox 65"/>
          <p:cNvSpPr txBox="1"/>
          <p:nvPr/>
        </p:nvSpPr>
        <p:spPr>
          <a:xfrm>
            <a:off x="10315894" y="1163567"/>
            <a:ext cx="582059" cy="296927"/>
          </a:xfrm>
          <a:prstGeom prst="rect">
            <a:avLst/>
          </a:prstGeom>
          <a:noFill/>
        </p:spPr>
        <p:txBody>
          <a:bodyPr wrap="none" rtlCol="0">
            <a:spAutoFit/>
          </a:bodyPr>
          <a:lstStyle/>
          <a:p>
            <a:pPr algn="ctr">
              <a:lnSpc>
                <a:spcPct val="95000"/>
              </a:lnSpc>
            </a:pPr>
            <a:r>
              <a:rPr lang="en-US" sz="1400" b="1" dirty="0">
                <a:solidFill>
                  <a:schemeClr val="bg1"/>
                </a:solidFill>
              </a:rPr>
              <a:t>2021</a:t>
            </a:r>
          </a:p>
        </p:txBody>
      </p:sp>
      <p:pic>
        <p:nvPicPr>
          <p:cNvPr id="12" name="Picture 11"/>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0066786" y="1846793"/>
            <a:ext cx="864966" cy="521313"/>
          </a:xfrm>
          <a:prstGeom prst="rect">
            <a:avLst/>
          </a:prstGeom>
          <a:ln>
            <a:solidFill>
              <a:schemeClr val="tx1"/>
            </a:solidFill>
          </a:ln>
        </p:spPr>
      </p:pic>
      <p:pic>
        <p:nvPicPr>
          <p:cNvPr id="13" name="Picture 12"/>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10073993" y="4287497"/>
            <a:ext cx="910269" cy="512532"/>
          </a:xfrm>
          <a:prstGeom prst="rect">
            <a:avLst/>
          </a:prstGeom>
          <a:ln>
            <a:solidFill>
              <a:schemeClr val="tx1"/>
            </a:solidFill>
          </a:ln>
        </p:spPr>
      </p:pic>
      <p:pic>
        <p:nvPicPr>
          <p:cNvPr id="69" name="Picture 68"/>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9801915" y="5621717"/>
            <a:ext cx="938926" cy="521724"/>
          </a:xfrm>
          <a:prstGeom prst="rect">
            <a:avLst/>
          </a:prstGeom>
        </p:spPr>
      </p:pic>
      <p:sp>
        <p:nvSpPr>
          <p:cNvPr id="70" name="Rectangle 69"/>
          <p:cNvSpPr/>
          <p:nvPr/>
        </p:nvSpPr>
        <p:spPr>
          <a:xfrm>
            <a:off x="4799349" y="6476206"/>
            <a:ext cx="1596496" cy="215388"/>
          </a:xfrm>
          <a:prstGeom prst="rect">
            <a:avLst/>
          </a:prstGeom>
        </p:spPr>
        <p:txBody>
          <a:bodyPr wrap="none">
            <a:spAutoFit/>
          </a:bodyPr>
          <a:lstStyle/>
          <a:p>
            <a:r>
              <a:rPr lang="en-US" sz="800" i="1" dirty="0"/>
              <a:t>Image source:  LL screenshots</a:t>
            </a:r>
          </a:p>
        </p:txBody>
      </p:sp>
      <p:pic>
        <p:nvPicPr>
          <p:cNvPr id="15" name="Picture 14"/>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9628094" y="5033777"/>
            <a:ext cx="881708" cy="483715"/>
          </a:xfrm>
          <a:prstGeom prst="rect">
            <a:avLst/>
          </a:prstGeom>
          <a:ln>
            <a:solidFill>
              <a:schemeClr val="tx1"/>
            </a:solidFill>
          </a:ln>
        </p:spPr>
      </p:pic>
    </p:spTree>
    <p:extLst>
      <p:ext uri="{BB962C8B-B14F-4D97-AF65-F5344CB8AC3E}">
        <p14:creationId xmlns:p14="http://schemas.microsoft.com/office/powerpoint/2010/main" val="4128447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Defense Applications</a:t>
            </a:r>
            <a:br>
              <a:rPr lang="en-US" dirty="0"/>
            </a:br>
            <a:r>
              <a:rPr lang="en-US" sz="1500" b="0" dirty="0"/>
              <a:t>Rapid Play Games Informing Conventional Analysis</a:t>
            </a:r>
            <a:endParaRPr lang="en-US" b="0" dirty="0"/>
          </a:p>
        </p:txBody>
      </p:sp>
      <p:sp>
        <p:nvSpPr>
          <p:cNvPr id="7" name="Rectangle 6"/>
          <p:cNvSpPr/>
          <p:nvPr/>
        </p:nvSpPr>
        <p:spPr>
          <a:xfrm>
            <a:off x="4809912" y="6492023"/>
            <a:ext cx="1527982" cy="207749"/>
          </a:xfrm>
          <a:prstGeom prst="rect">
            <a:avLst/>
          </a:prstGeom>
        </p:spPr>
        <p:txBody>
          <a:bodyPr wrap="none">
            <a:spAutoFit/>
          </a:bodyPr>
          <a:lstStyle/>
          <a:p>
            <a:r>
              <a:rPr lang="en-US" sz="750" dirty="0"/>
              <a:t>Image Source:  LL Screenshots</a:t>
            </a:r>
          </a:p>
        </p:txBody>
      </p:sp>
      <p:pic>
        <p:nvPicPr>
          <p:cNvPr id="18"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865912" y="3731458"/>
            <a:ext cx="3921610" cy="2371351"/>
          </a:xfrm>
          <a:prstGeom prst="rect">
            <a:avLst/>
          </a:prstGeom>
          <a:noFill/>
          <a:ln w="3175">
            <a:solidFill>
              <a:schemeClr val="bg1">
                <a:lumMod val="50000"/>
              </a:schemeClr>
            </a:solidFill>
            <a:miter lim="800000"/>
            <a:headEnd/>
            <a:tailEnd/>
          </a:ln>
          <a:effectLst>
            <a:softEdge rad="12700"/>
          </a:effectLst>
          <a:extLst>
            <a:ext uri="{909E8E84-426E-40DD-AFC4-6F175D3DCCD1}">
              <a14:hiddenFill xmlns:a14="http://schemas.microsoft.com/office/drawing/2010/main">
                <a:solidFill>
                  <a:schemeClr val="accent1"/>
                </a:solidFill>
              </a14:hiddenFill>
            </a:ext>
          </a:extLst>
        </p:spPr>
      </p:pic>
      <p:pic>
        <p:nvPicPr>
          <p:cNvPr id="1028" name="Picture 4" descr="P:\Serious Gaming\HIVELET\AR pucks\sidebyside map and puck view 2017-2-28 - 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0299" y="3755934"/>
            <a:ext cx="3107303" cy="234377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6146" name="Picture 2" descr="P:\Serious Gaming\HIVELET\CBP scenario\CBP visit 2017-5-4\SGD-Screenshot - sma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1302" y="1073749"/>
            <a:ext cx="3186220" cy="237855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6601300" y="3204706"/>
            <a:ext cx="3186220" cy="253916"/>
          </a:xfrm>
          <a:prstGeom prst="rect">
            <a:avLst/>
          </a:prstGeom>
          <a:solidFill>
            <a:srgbClr val="FFFFFF">
              <a:alpha val="74902"/>
            </a:srgbClr>
          </a:solidFill>
        </p:spPr>
        <p:txBody>
          <a:bodyPr wrap="square">
            <a:spAutoFit/>
          </a:bodyPr>
          <a:lstStyle/>
          <a:p>
            <a:pPr algn="ctr"/>
            <a:r>
              <a:rPr lang="en-US" sz="1050" b="1" dirty="0"/>
              <a:t>Naval Fleet Composition</a:t>
            </a:r>
          </a:p>
        </p:txBody>
      </p:sp>
      <p:sp>
        <p:nvSpPr>
          <p:cNvPr id="13" name="Rectangle 12"/>
          <p:cNvSpPr/>
          <p:nvPr/>
        </p:nvSpPr>
        <p:spPr>
          <a:xfrm>
            <a:off x="2400299" y="5855213"/>
            <a:ext cx="3107303" cy="253916"/>
          </a:xfrm>
          <a:prstGeom prst="rect">
            <a:avLst/>
          </a:prstGeom>
          <a:solidFill>
            <a:srgbClr val="FFFFFF">
              <a:alpha val="74902"/>
            </a:srgbClr>
          </a:solidFill>
        </p:spPr>
        <p:txBody>
          <a:bodyPr wrap="square">
            <a:spAutoFit/>
          </a:bodyPr>
          <a:lstStyle/>
          <a:p>
            <a:pPr algn="ctr"/>
            <a:r>
              <a:rPr lang="en-US" sz="1050" b="1" dirty="0"/>
              <a:t>Drone-Based Aerial Refueling</a:t>
            </a:r>
          </a:p>
        </p:txBody>
      </p:sp>
      <p:sp>
        <p:nvSpPr>
          <p:cNvPr id="12" name="Rectangle 11"/>
          <p:cNvSpPr/>
          <p:nvPr/>
        </p:nvSpPr>
        <p:spPr>
          <a:xfrm>
            <a:off x="5865912" y="5855213"/>
            <a:ext cx="3921610" cy="253916"/>
          </a:xfrm>
          <a:prstGeom prst="rect">
            <a:avLst/>
          </a:prstGeom>
          <a:solidFill>
            <a:srgbClr val="FFFFFF">
              <a:alpha val="74902"/>
            </a:srgbClr>
          </a:solidFill>
        </p:spPr>
        <p:txBody>
          <a:bodyPr wrap="square">
            <a:spAutoFit/>
          </a:bodyPr>
          <a:lstStyle/>
          <a:p>
            <a:pPr algn="ctr"/>
            <a:r>
              <a:rPr lang="en-US" sz="1050" b="1" dirty="0"/>
              <a:t>ISR Team Workflows &amp; Tool Suites</a:t>
            </a:r>
          </a:p>
        </p:txBody>
      </p:sp>
      <p:pic>
        <p:nvPicPr>
          <p:cNvPr id="16" name="Picture 2" descr="P:\Serious Gaming\HIVELET\phase I\screenshots and videos\very small beauty shots\HIVELET - 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2424" y="1073750"/>
            <a:ext cx="3805682" cy="237855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7" name="Rectangle 16"/>
          <p:cNvSpPr/>
          <p:nvPr/>
        </p:nvSpPr>
        <p:spPr>
          <a:xfrm>
            <a:off x="2392423" y="3204906"/>
            <a:ext cx="3805682" cy="253916"/>
          </a:xfrm>
          <a:prstGeom prst="rect">
            <a:avLst/>
          </a:prstGeom>
          <a:solidFill>
            <a:srgbClr val="FFFFFF">
              <a:alpha val="74902"/>
            </a:srgbClr>
          </a:solidFill>
        </p:spPr>
        <p:txBody>
          <a:bodyPr wrap="square">
            <a:spAutoFit/>
          </a:bodyPr>
          <a:lstStyle/>
          <a:p>
            <a:pPr algn="ctr"/>
            <a:r>
              <a:rPr lang="en-US" sz="1050" b="1" dirty="0"/>
              <a:t>Infantry Squad Tactics Using Small UAVs</a:t>
            </a:r>
          </a:p>
        </p:txBody>
      </p:sp>
    </p:spTree>
    <p:extLst>
      <p:ext uri="{BB962C8B-B14F-4D97-AF65-F5344CB8AC3E}">
        <p14:creationId xmlns:p14="http://schemas.microsoft.com/office/powerpoint/2010/main" val="33763865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Non-DoD Applications</a:t>
            </a:r>
            <a:br>
              <a:rPr lang="en-US" dirty="0"/>
            </a:br>
            <a:r>
              <a:rPr lang="en-US" sz="1500" b="0" dirty="0"/>
              <a:t>Rapid Play Games Informing Conventional Analysis</a:t>
            </a:r>
            <a:endParaRPr lang="en-US" dirty="0"/>
          </a:p>
        </p:txBody>
      </p:sp>
      <p:sp>
        <p:nvSpPr>
          <p:cNvPr id="7" name="Rectangle 6"/>
          <p:cNvSpPr/>
          <p:nvPr/>
        </p:nvSpPr>
        <p:spPr>
          <a:xfrm>
            <a:off x="4945449" y="6518655"/>
            <a:ext cx="1527982" cy="207749"/>
          </a:xfrm>
          <a:prstGeom prst="rect">
            <a:avLst/>
          </a:prstGeom>
        </p:spPr>
        <p:txBody>
          <a:bodyPr wrap="none">
            <a:spAutoFit/>
          </a:bodyPr>
          <a:lstStyle/>
          <a:p>
            <a:r>
              <a:rPr lang="en-US" sz="750" dirty="0"/>
              <a:t>Image Source:  LL Screenshots</a:t>
            </a:r>
          </a:p>
        </p:txBody>
      </p:sp>
      <p:pic>
        <p:nvPicPr>
          <p:cNvPr id="4100" name="Picture 4" descr="P:\Serious Gaming\HIBRID biosurveillance 2016\HIBRID screenshot slideshow 2016-4-21\1c - sm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6784" y="1061734"/>
            <a:ext cx="4024783" cy="228703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 name="Rectangle 1"/>
          <p:cNvSpPr/>
          <p:nvPr/>
        </p:nvSpPr>
        <p:spPr>
          <a:xfrm>
            <a:off x="2090584" y="3056680"/>
            <a:ext cx="3262517" cy="253916"/>
          </a:xfrm>
          <a:prstGeom prst="rect">
            <a:avLst/>
          </a:prstGeom>
          <a:solidFill>
            <a:srgbClr val="FFFFFF">
              <a:alpha val="74902"/>
            </a:srgbClr>
          </a:solidFill>
        </p:spPr>
        <p:txBody>
          <a:bodyPr wrap="square">
            <a:spAutoFit/>
          </a:bodyPr>
          <a:lstStyle/>
          <a:p>
            <a:pPr algn="ctr"/>
            <a:r>
              <a:rPr lang="en-US" sz="1050" b="1" dirty="0"/>
              <a:t>Naval Missile Defense</a:t>
            </a:r>
          </a:p>
        </p:txBody>
      </p:sp>
      <p:sp>
        <p:nvSpPr>
          <p:cNvPr id="13" name="Rectangle 12"/>
          <p:cNvSpPr/>
          <p:nvPr/>
        </p:nvSpPr>
        <p:spPr>
          <a:xfrm>
            <a:off x="6036784" y="3092190"/>
            <a:ext cx="4024783" cy="253916"/>
          </a:xfrm>
          <a:prstGeom prst="rect">
            <a:avLst/>
          </a:prstGeom>
          <a:solidFill>
            <a:srgbClr val="FFFFFF">
              <a:alpha val="74902"/>
            </a:srgbClr>
          </a:solidFill>
        </p:spPr>
        <p:txBody>
          <a:bodyPr wrap="square">
            <a:spAutoFit/>
          </a:bodyPr>
          <a:lstStyle/>
          <a:p>
            <a:pPr algn="ctr"/>
            <a:r>
              <a:rPr lang="en-US" sz="1050" b="1" dirty="0"/>
              <a:t>Public Health Response to Bio-Terrorism</a:t>
            </a:r>
          </a:p>
        </p:txBody>
      </p:sp>
      <p:pic>
        <p:nvPicPr>
          <p:cNvPr id="15" name="Picture 4" descr="P:\Tx Security\internal 2017-4-27\left hand scanners - sm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4268" y="3666837"/>
            <a:ext cx="3847298" cy="246846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2" name="Rectangle 11"/>
          <p:cNvSpPr/>
          <p:nvPr/>
        </p:nvSpPr>
        <p:spPr>
          <a:xfrm>
            <a:off x="6220722" y="5880951"/>
            <a:ext cx="3840844" cy="253916"/>
          </a:xfrm>
          <a:prstGeom prst="rect">
            <a:avLst/>
          </a:prstGeom>
          <a:solidFill>
            <a:srgbClr val="FFFFFF">
              <a:alpha val="74902"/>
            </a:srgbClr>
          </a:solidFill>
        </p:spPr>
        <p:txBody>
          <a:bodyPr wrap="square">
            <a:spAutoFit/>
          </a:bodyPr>
          <a:lstStyle/>
          <a:p>
            <a:pPr algn="ctr"/>
            <a:r>
              <a:rPr lang="en-US" sz="1050" b="1" dirty="0"/>
              <a:t>Standoff Security for Transportation Hubs</a:t>
            </a:r>
          </a:p>
        </p:txBody>
      </p:sp>
      <p:pic>
        <p:nvPicPr>
          <p:cNvPr id="16" name="Picture 2" descr="P:\Serious Gaming\HIVELET\emergency response scenario\screen shots\wreck 4 - small.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0585" y="1061735"/>
            <a:ext cx="3684761" cy="2287033"/>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7" name="Rectangle 16"/>
          <p:cNvSpPr/>
          <p:nvPr/>
        </p:nvSpPr>
        <p:spPr>
          <a:xfrm>
            <a:off x="2090585" y="3092189"/>
            <a:ext cx="3684761" cy="253916"/>
          </a:xfrm>
          <a:prstGeom prst="rect">
            <a:avLst/>
          </a:prstGeom>
          <a:solidFill>
            <a:srgbClr val="FFFFFF">
              <a:alpha val="74902"/>
            </a:srgbClr>
          </a:solidFill>
        </p:spPr>
        <p:txBody>
          <a:bodyPr wrap="square">
            <a:spAutoFit/>
          </a:bodyPr>
          <a:lstStyle/>
          <a:p>
            <a:pPr algn="ctr"/>
            <a:r>
              <a:rPr lang="en-US" sz="1050" b="1" dirty="0"/>
              <a:t>Robotic Support for First Responders</a:t>
            </a:r>
          </a:p>
        </p:txBody>
      </p:sp>
      <p:pic>
        <p:nvPicPr>
          <p:cNvPr id="3074" name="Picture 2" descr="P:\Serious Gaming\HIVELET\CBP scenario\screenshots\screenshot 2017-2-23 - smal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0584" y="3666840"/>
            <a:ext cx="3850824" cy="247068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8" name="Rectangle 17"/>
          <p:cNvSpPr/>
          <p:nvPr/>
        </p:nvSpPr>
        <p:spPr>
          <a:xfrm>
            <a:off x="2090588" y="5878725"/>
            <a:ext cx="3850823" cy="253916"/>
          </a:xfrm>
          <a:prstGeom prst="rect">
            <a:avLst/>
          </a:prstGeom>
          <a:solidFill>
            <a:srgbClr val="FFFFFF">
              <a:alpha val="74902"/>
            </a:srgbClr>
          </a:solidFill>
        </p:spPr>
        <p:txBody>
          <a:bodyPr wrap="square">
            <a:spAutoFit/>
          </a:bodyPr>
          <a:lstStyle/>
          <a:p>
            <a:pPr algn="ctr"/>
            <a:r>
              <a:rPr lang="en-US" sz="1050" b="1" dirty="0"/>
              <a:t>Large Scale Strategy for Drug Smuggling Interdiction</a:t>
            </a:r>
          </a:p>
        </p:txBody>
      </p:sp>
    </p:spTree>
    <p:extLst>
      <p:ext uri="{BB962C8B-B14F-4D97-AF65-F5344CB8AC3E}">
        <p14:creationId xmlns:p14="http://schemas.microsoft.com/office/powerpoint/2010/main" val="3384119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0"/>
          <p:cNvSpPr/>
          <p:nvPr/>
        </p:nvSpPr>
        <p:spPr bwMode="auto">
          <a:xfrm>
            <a:off x="6247986" y="4147479"/>
            <a:ext cx="2842708"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49" name="Rounded Rectangle 48"/>
          <p:cNvSpPr/>
          <p:nvPr/>
        </p:nvSpPr>
        <p:spPr bwMode="auto">
          <a:xfrm>
            <a:off x="6247986" y="1692463"/>
            <a:ext cx="2842708"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47" name="Rounded Rectangle 46"/>
          <p:cNvSpPr/>
          <p:nvPr/>
        </p:nvSpPr>
        <p:spPr bwMode="auto">
          <a:xfrm>
            <a:off x="3209154" y="2906599"/>
            <a:ext cx="2962652"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3" name="Title 2"/>
          <p:cNvSpPr>
            <a:spLocks noGrp="1"/>
          </p:cNvSpPr>
          <p:nvPr>
            <p:ph type="title"/>
          </p:nvPr>
        </p:nvSpPr>
        <p:spPr>
          <a:xfrm>
            <a:off x="2465190" y="177631"/>
            <a:ext cx="7258445" cy="813604"/>
          </a:xfrm>
        </p:spPr>
        <p:txBody>
          <a:bodyPr/>
          <a:lstStyle/>
          <a:p>
            <a:r>
              <a:rPr lang="en-US" dirty="0"/>
              <a:t>Serious Game Experimentation Purposes</a:t>
            </a:r>
          </a:p>
        </p:txBody>
      </p:sp>
      <p:sp>
        <p:nvSpPr>
          <p:cNvPr id="6" name="Rounded Rectangle 5"/>
          <p:cNvSpPr/>
          <p:nvPr/>
        </p:nvSpPr>
        <p:spPr bwMode="auto">
          <a:xfrm>
            <a:off x="156398" y="1692463"/>
            <a:ext cx="2961503"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7" name="Rounded Rectangle 6"/>
          <p:cNvSpPr/>
          <p:nvPr/>
        </p:nvSpPr>
        <p:spPr bwMode="auto">
          <a:xfrm>
            <a:off x="3200780" y="1692463"/>
            <a:ext cx="2971026"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9" name="TextBox 8"/>
          <p:cNvSpPr txBox="1"/>
          <p:nvPr/>
        </p:nvSpPr>
        <p:spPr>
          <a:xfrm>
            <a:off x="4697423" y="1816367"/>
            <a:ext cx="1485513" cy="830781"/>
          </a:xfrm>
          <a:prstGeom prst="rect">
            <a:avLst/>
          </a:prstGeom>
          <a:noFill/>
        </p:spPr>
        <p:txBody>
          <a:bodyPr wrap="square" rtlCol="0" anchor="ctr">
            <a:spAutoFit/>
          </a:bodyPr>
          <a:lstStyle/>
          <a:p>
            <a:pPr algn="ctr"/>
            <a:r>
              <a:rPr lang="en-US" sz="1600" b="1" dirty="0"/>
              <a:t>Expert Decision Analysis</a:t>
            </a:r>
          </a:p>
        </p:txBody>
      </p:sp>
      <p:sp>
        <p:nvSpPr>
          <p:cNvPr id="11" name="TextBox 10"/>
          <p:cNvSpPr txBox="1"/>
          <p:nvPr/>
        </p:nvSpPr>
        <p:spPr>
          <a:xfrm>
            <a:off x="1472181" y="1963074"/>
            <a:ext cx="1610595" cy="584623"/>
          </a:xfrm>
          <a:prstGeom prst="rect">
            <a:avLst/>
          </a:prstGeom>
          <a:noFill/>
        </p:spPr>
        <p:txBody>
          <a:bodyPr wrap="square" rtlCol="0" anchor="ctr">
            <a:spAutoFit/>
          </a:bodyPr>
          <a:lstStyle/>
          <a:p>
            <a:pPr algn="ctr"/>
            <a:r>
              <a:rPr lang="en-US" sz="1600" b="1" dirty="0"/>
              <a:t>Experiential Learning </a:t>
            </a:r>
          </a:p>
        </p:txBody>
      </p:sp>
      <p:sp>
        <p:nvSpPr>
          <p:cNvPr id="34" name="Rounded Rectangle 33"/>
          <p:cNvSpPr/>
          <p:nvPr/>
        </p:nvSpPr>
        <p:spPr bwMode="auto">
          <a:xfrm>
            <a:off x="3197430" y="4147479"/>
            <a:ext cx="2971026"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35" name="TextBox 34"/>
          <p:cNvSpPr txBox="1"/>
          <p:nvPr/>
        </p:nvSpPr>
        <p:spPr>
          <a:xfrm>
            <a:off x="7309489" y="1813049"/>
            <a:ext cx="1776185" cy="830781"/>
          </a:xfrm>
          <a:prstGeom prst="rect">
            <a:avLst/>
          </a:prstGeom>
          <a:noFill/>
        </p:spPr>
        <p:txBody>
          <a:bodyPr wrap="square" rtlCol="0" anchor="ctr">
            <a:spAutoFit/>
          </a:bodyPr>
          <a:lstStyle/>
          <a:p>
            <a:pPr algn="ctr"/>
            <a:r>
              <a:rPr lang="en-US" sz="1600" b="1" dirty="0"/>
              <a:t>Crowdsourced Discovery of Enabled Tactics</a:t>
            </a:r>
          </a:p>
        </p:txBody>
      </p:sp>
      <p:sp>
        <p:nvSpPr>
          <p:cNvPr id="28" name="Rounded Rectangle 27"/>
          <p:cNvSpPr/>
          <p:nvPr/>
        </p:nvSpPr>
        <p:spPr bwMode="auto">
          <a:xfrm>
            <a:off x="156399" y="2919281"/>
            <a:ext cx="2961502"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29" name="TextBox 28"/>
          <p:cNvSpPr txBox="1"/>
          <p:nvPr/>
        </p:nvSpPr>
        <p:spPr>
          <a:xfrm>
            <a:off x="1485583" y="3229092"/>
            <a:ext cx="1597193" cy="584623"/>
          </a:xfrm>
          <a:prstGeom prst="rect">
            <a:avLst/>
          </a:prstGeom>
          <a:noFill/>
        </p:spPr>
        <p:txBody>
          <a:bodyPr wrap="square" rtlCol="0" anchor="ctr">
            <a:spAutoFit/>
          </a:bodyPr>
          <a:lstStyle/>
          <a:p>
            <a:pPr algn="ctr"/>
            <a:r>
              <a:rPr lang="en-US" sz="1600" b="1" dirty="0"/>
              <a:t>Personalized Instruction</a:t>
            </a:r>
          </a:p>
        </p:txBody>
      </p:sp>
      <p:sp>
        <p:nvSpPr>
          <p:cNvPr id="43" name="Rounded Rectangle 42"/>
          <p:cNvSpPr/>
          <p:nvPr/>
        </p:nvSpPr>
        <p:spPr bwMode="auto">
          <a:xfrm>
            <a:off x="156400" y="4138845"/>
            <a:ext cx="2961501"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2" name="TextBox 1"/>
          <p:cNvSpPr txBox="1"/>
          <p:nvPr/>
        </p:nvSpPr>
        <p:spPr>
          <a:xfrm>
            <a:off x="486320" y="1345057"/>
            <a:ext cx="2340158" cy="338466"/>
          </a:xfrm>
          <a:prstGeom prst="rect">
            <a:avLst/>
          </a:prstGeom>
          <a:noFill/>
        </p:spPr>
        <p:txBody>
          <a:bodyPr wrap="square" rtlCol="0">
            <a:spAutoFit/>
          </a:bodyPr>
          <a:lstStyle/>
          <a:p>
            <a:pPr algn="ctr"/>
            <a:r>
              <a:rPr lang="en-US" sz="1600" b="1" dirty="0">
                <a:solidFill>
                  <a:schemeClr val="accent2">
                    <a:lumMod val="50000"/>
                  </a:schemeClr>
                </a:solidFill>
              </a:rPr>
              <a:t>Instruction</a:t>
            </a:r>
          </a:p>
        </p:txBody>
      </p:sp>
      <p:sp>
        <p:nvSpPr>
          <p:cNvPr id="46" name="TextBox 45"/>
          <p:cNvSpPr txBox="1"/>
          <p:nvPr/>
        </p:nvSpPr>
        <p:spPr>
          <a:xfrm>
            <a:off x="3684674" y="1349883"/>
            <a:ext cx="1967420" cy="338466"/>
          </a:xfrm>
          <a:prstGeom prst="rect">
            <a:avLst/>
          </a:prstGeom>
          <a:noFill/>
        </p:spPr>
        <p:txBody>
          <a:bodyPr wrap="square" rtlCol="0">
            <a:spAutoFit/>
          </a:bodyPr>
          <a:lstStyle/>
          <a:p>
            <a:pPr algn="ctr"/>
            <a:r>
              <a:rPr lang="en-US" sz="1600" b="1" dirty="0">
                <a:solidFill>
                  <a:schemeClr val="accent2">
                    <a:lumMod val="50000"/>
                  </a:schemeClr>
                </a:solidFill>
              </a:rPr>
              <a:t>Analysis</a:t>
            </a:r>
          </a:p>
        </p:txBody>
      </p:sp>
      <p:sp>
        <p:nvSpPr>
          <p:cNvPr id="48" name="TextBox 47"/>
          <p:cNvSpPr txBox="1"/>
          <p:nvPr/>
        </p:nvSpPr>
        <p:spPr>
          <a:xfrm>
            <a:off x="4584156" y="2962844"/>
            <a:ext cx="1552525" cy="1076937"/>
          </a:xfrm>
          <a:prstGeom prst="rect">
            <a:avLst/>
          </a:prstGeom>
          <a:noFill/>
        </p:spPr>
        <p:txBody>
          <a:bodyPr wrap="square" rtlCol="0" anchor="ctr">
            <a:spAutoFit/>
          </a:bodyPr>
          <a:lstStyle/>
          <a:p>
            <a:pPr algn="ctr"/>
            <a:r>
              <a:rPr lang="en-US" sz="1600" b="1" dirty="0"/>
              <a:t>Integrated Human-Machine Performance</a:t>
            </a:r>
          </a:p>
        </p:txBody>
      </p:sp>
      <p:sp>
        <p:nvSpPr>
          <p:cNvPr id="51" name="TextBox 50"/>
          <p:cNvSpPr txBox="1"/>
          <p:nvPr/>
        </p:nvSpPr>
        <p:spPr>
          <a:xfrm>
            <a:off x="4619283" y="4325909"/>
            <a:ext cx="1552525" cy="830781"/>
          </a:xfrm>
          <a:prstGeom prst="rect">
            <a:avLst/>
          </a:prstGeom>
          <a:noFill/>
        </p:spPr>
        <p:txBody>
          <a:bodyPr wrap="square" rtlCol="0" anchor="ctr">
            <a:spAutoFit/>
          </a:bodyPr>
          <a:lstStyle/>
          <a:p>
            <a:pPr algn="ctr"/>
            <a:r>
              <a:rPr lang="en-US" sz="1600" b="1" dirty="0"/>
              <a:t>Impact of Future Technology</a:t>
            </a:r>
          </a:p>
        </p:txBody>
      </p:sp>
      <p:sp>
        <p:nvSpPr>
          <p:cNvPr id="52" name="TextBox 51"/>
          <p:cNvSpPr txBox="1"/>
          <p:nvPr/>
        </p:nvSpPr>
        <p:spPr>
          <a:xfrm>
            <a:off x="6623611" y="1362954"/>
            <a:ext cx="2082933" cy="338466"/>
          </a:xfrm>
          <a:prstGeom prst="rect">
            <a:avLst/>
          </a:prstGeom>
          <a:noFill/>
        </p:spPr>
        <p:txBody>
          <a:bodyPr wrap="square" rtlCol="0">
            <a:spAutoFit/>
          </a:bodyPr>
          <a:lstStyle/>
          <a:p>
            <a:pPr algn="ctr"/>
            <a:r>
              <a:rPr lang="en-US" sz="1600" b="1" dirty="0">
                <a:solidFill>
                  <a:schemeClr val="accent2">
                    <a:lumMod val="50000"/>
                  </a:schemeClr>
                </a:solidFill>
              </a:rPr>
              <a:t>Discovery</a:t>
            </a:r>
          </a:p>
        </p:txBody>
      </p:sp>
      <p:sp>
        <p:nvSpPr>
          <p:cNvPr id="45" name="Rounded Rectangle 44"/>
          <p:cNvSpPr/>
          <p:nvPr/>
        </p:nvSpPr>
        <p:spPr bwMode="auto">
          <a:xfrm>
            <a:off x="6247986" y="2919281"/>
            <a:ext cx="2842708"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50" name="TextBox 49"/>
          <p:cNvSpPr txBox="1"/>
          <p:nvPr/>
        </p:nvSpPr>
        <p:spPr>
          <a:xfrm>
            <a:off x="7414730" y="4280101"/>
            <a:ext cx="1675963" cy="830781"/>
          </a:xfrm>
          <a:prstGeom prst="rect">
            <a:avLst/>
          </a:prstGeom>
          <a:noFill/>
        </p:spPr>
        <p:txBody>
          <a:bodyPr wrap="square" rtlCol="0" anchor="ctr">
            <a:spAutoFit/>
          </a:bodyPr>
          <a:lstStyle/>
          <a:p>
            <a:pPr algn="ctr"/>
            <a:r>
              <a:rPr lang="en-US" sz="1600" b="1" dirty="0"/>
              <a:t>Guided Brainstorming (Red and Blue)</a:t>
            </a:r>
          </a:p>
        </p:txBody>
      </p:sp>
      <p:pic>
        <p:nvPicPr>
          <p:cNvPr id="1026" name="Picture 2" descr="P:\Serious Gaming\HIBRID biosurveillance\HPW 2016 on HIBRID\purchased from shutterstock\shutterstock_53501293 - 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946" y="4312747"/>
            <a:ext cx="1338835" cy="814458"/>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1431938" y="4296425"/>
            <a:ext cx="1685964" cy="830781"/>
          </a:xfrm>
          <a:prstGeom prst="rect">
            <a:avLst/>
          </a:prstGeom>
          <a:noFill/>
        </p:spPr>
        <p:txBody>
          <a:bodyPr wrap="square" rtlCol="0" anchor="ctr">
            <a:spAutoFit/>
          </a:bodyPr>
          <a:lstStyle/>
          <a:p>
            <a:pPr algn="ctr"/>
            <a:r>
              <a:rPr lang="en-US" sz="1600" b="1" dirty="0"/>
              <a:t>Machine Learning from Human Experts</a:t>
            </a:r>
          </a:p>
        </p:txBody>
      </p:sp>
      <p:sp>
        <p:nvSpPr>
          <p:cNvPr id="53" name="TextBox 52"/>
          <p:cNvSpPr txBox="1"/>
          <p:nvPr/>
        </p:nvSpPr>
        <p:spPr>
          <a:xfrm>
            <a:off x="7314508" y="3061704"/>
            <a:ext cx="1675963" cy="830781"/>
          </a:xfrm>
          <a:prstGeom prst="rect">
            <a:avLst/>
          </a:prstGeom>
          <a:noFill/>
        </p:spPr>
        <p:txBody>
          <a:bodyPr wrap="square" rtlCol="0" anchor="ctr">
            <a:spAutoFit/>
          </a:bodyPr>
          <a:lstStyle/>
          <a:p>
            <a:pPr algn="ctr"/>
            <a:r>
              <a:rPr lang="en-US" sz="1600" b="1" dirty="0"/>
              <a:t>Requirements Prediction &amp; Estimation</a:t>
            </a:r>
          </a:p>
        </p:txBody>
      </p:sp>
      <p:pic>
        <p:nvPicPr>
          <p:cNvPr id="2050" name="Picture 2" descr="P:\Serious Gaming\MORS and Connections and other Game Conferences\MORS CoP Presentation 2016-11\strike_group_defender.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3735" y="4312748"/>
            <a:ext cx="1197199" cy="79813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P:\Serious Gaming\HIBRID biosurveillance\HPW 2016 on HIBRID\purchased from shutterstock\shutterstock_157660076 - small.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294" y="1816366"/>
            <a:ext cx="1250078" cy="830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P:\Serious Gaming\HIBRID biosurveillance\HPW 2016 on HIBRID\purchased from shutterstock\shutterstock_45531214 - small.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9306" y="1860153"/>
            <a:ext cx="1271815" cy="8452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images for slides\shutterstock_153909995 - small.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88273" y="3020060"/>
            <a:ext cx="1301725" cy="87007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P:\images for slides\shutterstock_395396683 - small.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8575" y="3003061"/>
            <a:ext cx="1027517" cy="9518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mages for slides\shutterstock_337721657 - small.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271442" y="3053933"/>
            <a:ext cx="1143289" cy="85746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P:\images for slides\shutterstock_280000706 [Converted]-01 - tiny.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56669" y="1804882"/>
            <a:ext cx="957839" cy="90049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mages for slides\shutterstock_198169034 - small.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83983" y="4299937"/>
            <a:ext cx="1185032" cy="792079"/>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
          <p:cNvSpPr/>
          <p:nvPr/>
        </p:nvSpPr>
        <p:spPr bwMode="auto">
          <a:xfrm>
            <a:off x="2894846" y="5577282"/>
            <a:ext cx="6380578" cy="608624"/>
          </a:xfrm>
          <a:prstGeom prst="rect">
            <a:avLst/>
          </a:prstGeom>
          <a:solidFill>
            <a:srgbClr val="D2DCF2"/>
          </a:solidFill>
          <a:ln w="12700" cap="flat" cmpd="sng" algn="ctr">
            <a:solidFill>
              <a:schemeClr val="tx1"/>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r>
              <a:rPr lang="en-US" sz="1400" b="1" dirty="0"/>
              <a:t>Other applications of serious games in the broader community include</a:t>
            </a:r>
          </a:p>
          <a:p>
            <a:pPr algn="ctr"/>
            <a:r>
              <a:rPr lang="en-US" sz="1400" b="1" dirty="0"/>
              <a:t>Scenario Analysis, Social Influence, and Therapy.</a:t>
            </a:r>
          </a:p>
        </p:txBody>
      </p:sp>
      <p:sp>
        <p:nvSpPr>
          <p:cNvPr id="36" name="Rounded Rectangle 35"/>
          <p:cNvSpPr/>
          <p:nvPr/>
        </p:nvSpPr>
        <p:spPr bwMode="auto">
          <a:xfrm>
            <a:off x="9193756" y="4156436"/>
            <a:ext cx="2842708"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38" name="Rounded Rectangle 37"/>
          <p:cNvSpPr/>
          <p:nvPr/>
        </p:nvSpPr>
        <p:spPr bwMode="auto">
          <a:xfrm>
            <a:off x="9193756" y="1701420"/>
            <a:ext cx="2842708"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39" name="TextBox 38"/>
          <p:cNvSpPr txBox="1"/>
          <p:nvPr/>
        </p:nvSpPr>
        <p:spPr>
          <a:xfrm>
            <a:off x="10320309" y="1834203"/>
            <a:ext cx="1675963" cy="830781"/>
          </a:xfrm>
          <a:prstGeom prst="rect">
            <a:avLst/>
          </a:prstGeom>
          <a:noFill/>
        </p:spPr>
        <p:txBody>
          <a:bodyPr wrap="square" rtlCol="0" anchor="ctr">
            <a:spAutoFit/>
          </a:bodyPr>
          <a:lstStyle/>
          <a:p>
            <a:pPr algn="ctr"/>
            <a:r>
              <a:rPr lang="en-US" sz="1600" b="1" dirty="0"/>
              <a:t>Expert Review of Decision Space</a:t>
            </a:r>
          </a:p>
        </p:txBody>
      </p:sp>
      <p:sp>
        <p:nvSpPr>
          <p:cNvPr id="40" name="TextBox 39"/>
          <p:cNvSpPr txBox="1"/>
          <p:nvPr/>
        </p:nvSpPr>
        <p:spPr>
          <a:xfrm>
            <a:off x="9569382" y="1371911"/>
            <a:ext cx="2082933" cy="338466"/>
          </a:xfrm>
          <a:prstGeom prst="rect">
            <a:avLst/>
          </a:prstGeom>
          <a:noFill/>
        </p:spPr>
        <p:txBody>
          <a:bodyPr wrap="square" rtlCol="0">
            <a:spAutoFit/>
          </a:bodyPr>
          <a:lstStyle/>
          <a:p>
            <a:pPr algn="ctr"/>
            <a:r>
              <a:rPr lang="en-US" sz="1600" b="1" dirty="0">
                <a:solidFill>
                  <a:schemeClr val="accent2">
                    <a:lumMod val="50000"/>
                  </a:schemeClr>
                </a:solidFill>
              </a:rPr>
              <a:t>Model Validation</a:t>
            </a:r>
          </a:p>
        </p:txBody>
      </p:sp>
      <p:sp>
        <p:nvSpPr>
          <p:cNvPr id="44" name="Rounded Rectangle 43"/>
          <p:cNvSpPr/>
          <p:nvPr/>
        </p:nvSpPr>
        <p:spPr bwMode="auto">
          <a:xfrm>
            <a:off x="9193756" y="2928238"/>
            <a:ext cx="2842708" cy="1096994"/>
          </a:xfrm>
          <a:prstGeom prst="roundRect">
            <a:avLst>
              <a:gd name="adj" fmla="val 9299"/>
            </a:avLst>
          </a:prstGeom>
          <a:solidFill>
            <a:srgbClr val="CFE1B9"/>
          </a:solidFill>
          <a:ln>
            <a:noFill/>
            <a:headEnd type="none" w="sm" len="sm"/>
            <a:tailEnd type="none" w="sm" len="sm"/>
          </a:ln>
        </p:spPr>
        <p:style>
          <a:lnRef idx="1">
            <a:schemeClr val="accent4"/>
          </a:lnRef>
          <a:fillRef idx="2">
            <a:schemeClr val="accent4"/>
          </a:fillRef>
          <a:effectRef idx="1">
            <a:schemeClr val="accent4"/>
          </a:effectRef>
          <a:fontRef idx="minor">
            <a:schemeClr val="dk1"/>
          </a:fontRef>
        </p:style>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endParaRPr lang="en-US" sz="1400" b="1" dirty="0">
              <a:latin typeface="Arial" pitchFamily="-110" charset="0"/>
            </a:endParaRPr>
          </a:p>
        </p:txBody>
      </p:sp>
      <p:sp>
        <p:nvSpPr>
          <p:cNvPr id="54" name="TextBox 53"/>
          <p:cNvSpPr txBox="1"/>
          <p:nvPr/>
        </p:nvSpPr>
        <p:spPr>
          <a:xfrm>
            <a:off x="10320309" y="4202830"/>
            <a:ext cx="1675963" cy="1076937"/>
          </a:xfrm>
          <a:prstGeom prst="rect">
            <a:avLst/>
          </a:prstGeom>
          <a:noFill/>
        </p:spPr>
        <p:txBody>
          <a:bodyPr wrap="square" rtlCol="0" anchor="ctr">
            <a:spAutoFit/>
          </a:bodyPr>
          <a:lstStyle/>
          <a:p>
            <a:pPr algn="ctr"/>
            <a:r>
              <a:rPr lang="en-US" sz="1600" b="1" dirty="0"/>
              <a:t>Factor Analysis for Scenario Generation</a:t>
            </a:r>
          </a:p>
        </p:txBody>
      </p:sp>
      <p:sp>
        <p:nvSpPr>
          <p:cNvPr id="55" name="TextBox 54"/>
          <p:cNvSpPr txBox="1"/>
          <p:nvPr/>
        </p:nvSpPr>
        <p:spPr>
          <a:xfrm>
            <a:off x="10193790" y="3038388"/>
            <a:ext cx="1802482" cy="830781"/>
          </a:xfrm>
          <a:prstGeom prst="rect">
            <a:avLst/>
          </a:prstGeom>
          <a:noFill/>
        </p:spPr>
        <p:txBody>
          <a:bodyPr wrap="square" rtlCol="0" anchor="ctr">
            <a:spAutoFit/>
          </a:bodyPr>
          <a:lstStyle/>
          <a:p>
            <a:pPr algn="ctr"/>
            <a:r>
              <a:rPr lang="en-US" sz="1600" b="1" dirty="0"/>
              <a:t>Model Expressiveness (Red and Blue)</a:t>
            </a:r>
          </a:p>
        </p:txBody>
      </p:sp>
      <p:pic>
        <p:nvPicPr>
          <p:cNvPr id="12" name="Picture 11"/>
          <p:cNvPicPr>
            <a:picLocks noChangeAspect="1"/>
          </p:cNvPicPr>
          <p:nvPr/>
        </p:nvPicPr>
        <p:blipFill rotWithShape="1">
          <a:blip r:embed="rId12">
            <a:extLst>
              <a:ext uri="{28A0092B-C50C-407E-A947-70E740481C1C}">
                <a14:useLocalDpi xmlns:a14="http://schemas.microsoft.com/office/drawing/2010/main" val="0"/>
              </a:ext>
            </a:extLst>
          </a:blip>
          <a:srcRect l="9179" r="14432"/>
          <a:stretch/>
        </p:blipFill>
        <p:spPr>
          <a:xfrm>
            <a:off x="9275424" y="1825833"/>
            <a:ext cx="1115364" cy="821314"/>
          </a:xfrm>
          <a:prstGeom prst="rect">
            <a:avLst/>
          </a:prstGeom>
        </p:spPr>
      </p:pic>
      <p:pic>
        <p:nvPicPr>
          <p:cNvPr id="13" name="Picture 12"/>
          <p:cNvPicPr>
            <a:picLocks noChangeAspect="1"/>
          </p:cNvPicPr>
          <p:nvPr/>
        </p:nvPicPr>
        <p:blipFill rotWithShape="1">
          <a:blip r:embed="rId13">
            <a:extLst>
              <a:ext uri="{28A0092B-C50C-407E-A947-70E740481C1C}">
                <a14:useLocalDpi xmlns:a14="http://schemas.microsoft.com/office/drawing/2010/main" val="0"/>
              </a:ext>
            </a:extLst>
          </a:blip>
          <a:srcRect l="24382" r="18013"/>
          <a:stretch/>
        </p:blipFill>
        <p:spPr>
          <a:xfrm>
            <a:off x="9357130" y="3056071"/>
            <a:ext cx="914162" cy="892654"/>
          </a:xfrm>
          <a:prstGeom prst="rect">
            <a:avLst/>
          </a:prstGeom>
        </p:spPr>
      </p:pic>
      <p:pic>
        <p:nvPicPr>
          <p:cNvPr id="14" name="Picture 13"/>
          <p:cNvPicPr>
            <a:picLocks noChangeAspect="1"/>
          </p:cNvPicPr>
          <p:nvPr/>
        </p:nvPicPr>
        <p:blipFill rotWithShape="1">
          <a:blip r:embed="rId14">
            <a:extLst>
              <a:ext uri="{28A0092B-C50C-407E-A947-70E740481C1C}">
                <a14:useLocalDpi xmlns:a14="http://schemas.microsoft.com/office/drawing/2010/main" val="0"/>
              </a:ext>
            </a:extLst>
          </a:blip>
          <a:srcRect l="22881" b="-3745"/>
          <a:stretch/>
        </p:blipFill>
        <p:spPr>
          <a:xfrm>
            <a:off x="9341613" y="4331761"/>
            <a:ext cx="1049175" cy="824928"/>
          </a:xfrm>
          <a:prstGeom prst="rect">
            <a:avLst/>
          </a:prstGeom>
        </p:spPr>
      </p:pic>
      <p:sp>
        <p:nvSpPr>
          <p:cNvPr id="56" name="Rectangle 55"/>
          <p:cNvSpPr/>
          <p:nvPr/>
        </p:nvSpPr>
        <p:spPr>
          <a:xfrm>
            <a:off x="3810195" y="6469181"/>
            <a:ext cx="3604535" cy="215388"/>
          </a:xfrm>
          <a:prstGeom prst="rect">
            <a:avLst/>
          </a:prstGeom>
        </p:spPr>
        <p:txBody>
          <a:bodyPr wrap="none">
            <a:spAutoFit/>
          </a:bodyPr>
          <a:lstStyle/>
          <a:p>
            <a:r>
              <a:rPr lang="en-US" sz="800" i="1" dirty="0"/>
              <a:t>Image source:  stock photos purchased from </a:t>
            </a:r>
            <a:r>
              <a:rPr lang="en-US" sz="800" i="1" dirty="0" err="1"/>
              <a:t>shutterstock</a:t>
            </a:r>
            <a:r>
              <a:rPr lang="en-US" sz="800" i="1" dirty="0"/>
              <a:t> &amp; LL screenshots</a:t>
            </a:r>
          </a:p>
        </p:txBody>
      </p:sp>
    </p:spTree>
    <p:extLst>
      <p:ext uri="{BB962C8B-B14F-4D97-AF65-F5344CB8AC3E}">
        <p14:creationId xmlns:p14="http://schemas.microsoft.com/office/powerpoint/2010/main" val="14747007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Rapid-Play Serious Games</a:t>
            </a:r>
          </a:p>
        </p:txBody>
      </p:sp>
      <p:sp>
        <p:nvSpPr>
          <p:cNvPr id="5" name="Title 1"/>
          <p:cNvSpPr txBox="1">
            <a:spLocks/>
          </p:cNvSpPr>
          <p:nvPr/>
        </p:nvSpPr>
        <p:spPr bwMode="auto">
          <a:xfrm>
            <a:off x="1833130" y="1171852"/>
            <a:ext cx="8504808" cy="4909352"/>
          </a:xfrm>
          <a:prstGeom prst="rect">
            <a:avLst/>
          </a:prstGeom>
          <a:noFill/>
          <a:ln w="9525">
            <a:noFill/>
            <a:miter lim="800000"/>
            <a:headEnd/>
            <a:tailEnd/>
          </a:ln>
          <a:effectLst/>
        </p:spPr>
        <p:txBody>
          <a:bodyPr vert="horz" wrap="square" lIns="69048" tIns="34525" rIns="69048" bIns="34525" numCol="1" anchor="ctr" anchorCtr="0" compatLnSpc="1">
            <a:prstTxWarp prst="textNoShape">
              <a:avLst/>
            </a:prstTxWarp>
          </a:bodyPr>
          <a:lstStyle>
            <a:lvl1pPr algn="ctr" rtl="0" eaLnBrk="1" fontAlgn="base" hangingPunct="1">
              <a:lnSpc>
                <a:spcPts val="2800"/>
              </a:lnSpc>
              <a:spcBef>
                <a:spcPct val="0"/>
              </a:spcBef>
              <a:spcAft>
                <a:spcPct val="0"/>
              </a:spcAft>
              <a:defRPr sz="2800" b="1">
                <a:solidFill>
                  <a:schemeClr val="tx2"/>
                </a:solidFill>
                <a:latin typeface="+mj-lt"/>
                <a:ea typeface="+mj-ea"/>
                <a:cs typeface="+mj-cs"/>
              </a:defRPr>
            </a:lvl1pPr>
            <a:lvl2pPr algn="ctr" rtl="0" eaLnBrk="1" fontAlgn="base" hangingPunct="1">
              <a:lnSpc>
                <a:spcPts val="3000"/>
              </a:lnSpc>
              <a:spcBef>
                <a:spcPct val="0"/>
              </a:spcBef>
              <a:spcAft>
                <a:spcPct val="0"/>
              </a:spcAft>
              <a:defRPr sz="2800" b="1">
                <a:solidFill>
                  <a:schemeClr val="tx2"/>
                </a:solidFill>
                <a:latin typeface="Arial" pitchFamily="-110" charset="0"/>
              </a:defRPr>
            </a:lvl2pPr>
            <a:lvl3pPr algn="ctr" rtl="0" eaLnBrk="1" fontAlgn="base" hangingPunct="1">
              <a:lnSpc>
                <a:spcPts val="3000"/>
              </a:lnSpc>
              <a:spcBef>
                <a:spcPct val="0"/>
              </a:spcBef>
              <a:spcAft>
                <a:spcPct val="0"/>
              </a:spcAft>
              <a:defRPr sz="2800" b="1">
                <a:solidFill>
                  <a:schemeClr val="tx2"/>
                </a:solidFill>
                <a:latin typeface="Arial" pitchFamily="-110" charset="0"/>
              </a:defRPr>
            </a:lvl3pPr>
            <a:lvl4pPr algn="ctr" rtl="0" eaLnBrk="1" fontAlgn="base" hangingPunct="1">
              <a:lnSpc>
                <a:spcPts val="3000"/>
              </a:lnSpc>
              <a:spcBef>
                <a:spcPct val="0"/>
              </a:spcBef>
              <a:spcAft>
                <a:spcPct val="0"/>
              </a:spcAft>
              <a:defRPr sz="2800" b="1">
                <a:solidFill>
                  <a:schemeClr val="tx2"/>
                </a:solidFill>
                <a:latin typeface="Arial" pitchFamily="-110" charset="0"/>
              </a:defRPr>
            </a:lvl4pPr>
            <a:lvl5pPr algn="ctr" rtl="0" eaLnBrk="1" fontAlgn="base" hangingPunct="1">
              <a:lnSpc>
                <a:spcPts val="3000"/>
              </a:lnSpc>
              <a:spcBef>
                <a:spcPct val="0"/>
              </a:spcBef>
              <a:spcAft>
                <a:spcPct val="0"/>
              </a:spcAft>
              <a:defRPr sz="2800" b="1">
                <a:solidFill>
                  <a:schemeClr val="tx2"/>
                </a:solidFill>
                <a:latin typeface="Arial" pitchFamily="-110" charset="0"/>
              </a:defRPr>
            </a:lvl5pPr>
            <a:lvl6pPr marL="457200" algn="ctr" rtl="0" eaLnBrk="1" fontAlgn="base" hangingPunct="1">
              <a:lnSpc>
                <a:spcPts val="3000"/>
              </a:lnSpc>
              <a:spcBef>
                <a:spcPct val="0"/>
              </a:spcBef>
              <a:spcAft>
                <a:spcPct val="0"/>
              </a:spcAft>
              <a:defRPr sz="2800" b="1">
                <a:solidFill>
                  <a:schemeClr val="tx2"/>
                </a:solidFill>
                <a:latin typeface="Arial" pitchFamily="-110" charset="0"/>
              </a:defRPr>
            </a:lvl6pPr>
            <a:lvl7pPr marL="914400" algn="ctr" rtl="0" eaLnBrk="1" fontAlgn="base" hangingPunct="1">
              <a:lnSpc>
                <a:spcPts val="3000"/>
              </a:lnSpc>
              <a:spcBef>
                <a:spcPct val="0"/>
              </a:spcBef>
              <a:spcAft>
                <a:spcPct val="0"/>
              </a:spcAft>
              <a:defRPr sz="2800" b="1">
                <a:solidFill>
                  <a:schemeClr val="tx2"/>
                </a:solidFill>
                <a:latin typeface="Arial" pitchFamily="-110" charset="0"/>
              </a:defRPr>
            </a:lvl7pPr>
            <a:lvl8pPr marL="1371600" algn="ctr" rtl="0" eaLnBrk="1" fontAlgn="base" hangingPunct="1">
              <a:lnSpc>
                <a:spcPts val="3000"/>
              </a:lnSpc>
              <a:spcBef>
                <a:spcPct val="0"/>
              </a:spcBef>
              <a:spcAft>
                <a:spcPct val="0"/>
              </a:spcAft>
              <a:defRPr sz="2800" b="1">
                <a:solidFill>
                  <a:schemeClr val="tx2"/>
                </a:solidFill>
                <a:latin typeface="Arial" pitchFamily="-110" charset="0"/>
              </a:defRPr>
            </a:lvl8pPr>
            <a:lvl9pPr marL="1828800" algn="ctr" rtl="0" eaLnBrk="1" fontAlgn="base" hangingPunct="1">
              <a:lnSpc>
                <a:spcPts val="3000"/>
              </a:lnSpc>
              <a:spcBef>
                <a:spcPct val="0"/>
              </a:spcBef>
              <a:spcAft>
                <a:spcPct val="0"/>
              </a:spcAft>
              <a:defRPr sz="2800" b="1">
                <a:solidFill>
                  <a:schemeClr val="tx2"/>
                </a:solidFill>
                <a:latin typeface="Arial" pitchFamily="-110" charset="0"/>
              </a:defRPr>
            </a:lvl9pPr>
          </a:lstStyle>
          <a:p>
            <a:r>
              <a:rPr lang="en-US" sz="2400" b="0" kern="0" dirty="0">
                <a:solidFill>
                  <a:schemeClr val="tx1">
                    <a:lumMod val="75000"/>
                    <a:lumOff val="25000"/>
                  </a:schemeClr>
                </a:solidFill>
              </a:rPr>
              <a:t>A game is a </a:t>
            </a:r>
            <a:r>
              <a:rPr lang="en-US" sz="2400" kern="0" dirty="0">
                <a:solidFill>
                  <a:schemeClr val="tx1">
                    <a:lumMod val="95000"/>
                    <a:lumOff val="5000"/>
                  </a:schemeClr>
                </a:solidFill>
              </a:rPr>
              <a:t>sensor</a:t>
            </a:r>
            <a:endParaRPr lang="en-US" sz="2400" b="0" kern="0" dirty="0">
              <a:solidFill>
                <a:schemeClr val="tx1">
                  <a:lumMod val="95000"/>
                  <a:lumOff val="5000"/>
                </a:schemeClr>
              </a:solidFill>
            </a:endParaRPr>
          </a:p>
          <a:p>
            <a:r>
              <a:rPr lang="en-US" sz="2400" b="0" kern="0" dirty="0">
                <a:solidFill>
                  <a:schemeClr val="tx1">
                    <a:lumMod val="75000"/>
                    <a:lumOff val="25000"/>
                  </a:schemeClr>
                </a:solidFill>
              </a:rPr>
              <a:t>for measuring human decision making.</a:t>
            </a:r>
          </a:p>
          <a:p>
            <a:endParaRPr lang="en-US" sz="2400" kern="0" dirty="0">
              <a:solidFill>
                <a:schemeClr val="tx1">
                  <a:lumMod val="75000"/>
                  <a:lumOff val="25000"/>
                </a:schemeClr>
              </a:solidFill>
            </a:endParaRPr>
          </a:p>
          <a:p>
            <a:r>
              <a:rPr lang="en-US" sz="2400" b="0" kern="0" dirty="0">
                <a:solidFill>
                  <a:schemeClr val="tx1">
                    <a:lumMod val="75000"/>
                    <a:lumOff val="25000"/>
                  </a:schemeClr>
                </a:solidFill>
              </a:rPr>
              <a:t>A game is a </a:t>
            </a:r>
            <a:r>
              <a:rPr lang="en-US" sz="2400" kern="0" dirty="0">
                <a:solidFill>
                  <a:schemeClr val="tx1">
                    <a:lumMod val="95000"/>
                    <a:lumOff val="5000"/>
                  </a:schemeClr>
                </a:solidFill>
              </a:rPr>
              <a:t>system analysis tool</a:t>
            </a:r>
          </a:p>
          <a:p>
            <a:r>
              <a:rPr lang="en-US" sz="2400" b="0" kern="0" dirty="0">
                <a:solidFill>
                  <a:schemeClr val="tx1">
                    <a:lumMod val="75000"/>
                    <a:lumOff val="25000"/>
                  </a:schemeClr>
                </a:solidFill>
              </a:rPr>
              <a:t>for studying systems complicated by humans.</a:t>
            </a:r>
          </a:p>
          <a:p>
            <a:endParaRPr lang="en-US" sz="2400" b="0" kern="0" dirty="0">
              <a:solidFill>
                <a:schemeClr val="tx1">
                  <a:lumMod val="75000"/>
                  <a:lumOff val="25000"/>
                </a:schemeClr>
              </a:solidFill>
            </a:endParaRPr>
          </a:p>
          <a:p>
            <a:r>
              <a:rPr lang="en-US" sz="2400" b="0" kern="0" dirty="0">
                <a:solidFill>
                  <a:schemeClr val="tx1">
                    <a:lumMod val="75000"/>
                    <a:lumOff val="25000"/>
                  </a:schemeClr>
                </a:solidFill>
              </a:rPr>
              <a:t>A game is a </a:t>
            </a:r>
            <a:r>
              <a:rPr lang="en-US" sz="2400" kern="0" dirty="0">
                <a:solidFill>
                  <a:schemeClr val="tx1">
                    <a:lumMod val="95000"/>
                    <a:lumOff val="5000"/>
                  </a:schemeClr>
                </a:solidFill>
              </a:rPr>
              <a:t>medium of communication</a:t>
            </a:r>
          </a:p>
          <a:p>
            <a:r>
              <a:rPr lang="en-US" sz="2400" b="0" kern="0" dirty="0">
                <a:solidFill>
                  <a:schemeClr val="tx1">
                    <a:lumMod val="75000"/>
                    <a:lumOff val="25000"/>
                  </a:schemeClr>
                </a:solidFill>
              </a:rPr>
              <a:t>between domain experts and technology experts.</a:t>
            </a:r>
          </a:p>
        </p:txBody>
      </p:sp>
    </p:spTree>
    <p:extLst>
      <p:ext uri="{BB962C8B-B14F-4D97-AF65-F5344CB8AC3E}">
        <p14:creationId xmlns:p14="http://schemas.microsoft.com/office/powerpoint/2010/main" val="30861237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799012" y="2819400"/>
            <a:ext cx="1828800" cy="1392936"/>
          </a:xfrm>
        </p:spPr>
        <p:txBody>
          <a:bodyPr/>
          <a:lstStyle/>
          <a:p>
            <a:r>
              <a:rPr lang="en-US" dirty="0"/>
              <a:t>Theory</a:t>
            </a:r>
          </a:p>
          <a:p>
            <a:r>
              <a:rPr lang="en-US" dirty="0"/>
              <a:t>Example</a:t>
            </a:r>
          </a:p>
          <a:p>
            <a:r>
              <a:rPr lang="en-US" dirty="0"/>
              <a:t>Tradeoffs</a:t>
            </a:r>
          </a:p>
          <a:p>
            <a:r>
              <a:rPr lang="en-US" dirty="0"/>
              <a:t>Definitions</a:t>
            </a:r>
          </a:p>
        </p:txBody>
      </p:sp>
      <p:sp>
        <p:nvSpPr>
          <p:cNvPr id="5" name="Right Arrow 4"/>
          <p:cNvSpPr/>
          <p:nvPr/>
        </p:nvSpPr>
        <p:spPr bwMode="auto">
          <a:xfrm>
            <a:off x="3789073" y="3604768"/>
            <a:ext cx="978408" cy="48463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3462857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Complementary Role</a:t>
            </a:r>
          </a:p>
        </p:txBody>
      </p:sp>
      <p:grpSp>
        <p:nvGrpSpPr>
          <p:cNvPr id="3" name="Group 2"/>
          <p:cNvGrpSpPr/>
          <p:nvPr/>
        </p:nvGrpSpPr>
        <p:grpSpPr>
          <a:xfrm>
            <a:off x="304721" y="991235"/>
            <a:ext cx="8564090" cy="5245967"/>
            <a:chOff x="1514180" y="990602"/>
            <a:chExt cx="9113062" cy="5582241"/>
          </a:xfrm>
        </p:grpSpPr>
        <p:cxnSp>
          <p:nvCxnSpPr>
            <p:cNvPr id="5" name="Straight Connector 4"/>
            <p:cNvCxnSpPr/>
            <p:nvPr/>
          </p:nvCxnSpPr>
          <p:spPr bwMode="auto">
            <a:xfrm>
              <a:off x="5867400" y="1295400"/>
              <a:ext cx="0" cy="4870010"/>
            </a:xfrm>
            <a:prstGeom prst="line">
              <a:avLst/>
            </a:prstGeom>
            <a:solidFill>
              <a:schemeClr val="accent1"/>
            </a:solidFill>
            <a:ln w="28575" cap="flat" cmpd="sng" algn="ctr">
              <a:solidFill>
                <a:schemeClr val="bg1">
                  <a:lumMod val="65000"/>
                </a:schemeClr>
              </a:solidFill>
              <a:prstDash val="solid"/>
              <a:round/>
              <a:headEnd type="none" w="sm" len="sm"/>
              <a:tailEnd type="none" w="sm" len="sm"/>
            </a:ln>
            <a:effectLst/>
          </p:spPr>
        </p:cxnSp>
        <p:cxnSp>
          <p:nvCxnSpPr>
            <p:cNvPr id="7" name="Straight Connector 6"/>
            <p:cNvCxnSpPr/>
            <p:nvPr/>
          </p:nvCxnSpPr>
          <p:spPr bwMode="auto">
            <a:xfrm>
              <a:off x="1873214" y="3581400"/>
              <a:ext cx="8382000" cy="0"/>
            </a:xfrm>
            <a:prstGeom prst="line">
              <a:avLst/>
            </a:prstGeom>
            <a:solidFill>
              <a:schemeClr val="accent1"/>
            </a:solidFill>
            <a:ln w="28575" cap="flat" cmpd="sng" algn="ctr">
              <a:solidFill>
                <a:schemeClr val="bg1">
                  <a:lumMod val="65000"/>
                </a:schemeClr>
              </a:solidFill>
              <a:prstDash val="solid"/>
              <a:round/>
              <a:headEnd type="none" w="sm" len="sm"/>
              <a:tailEnd type="none" w="sm" len="sm"/>
            </a:ln>
            <a:effectLst/>
          </p:spPr>
        </p:cxnSp>
        <p:sp>
          <p:nvSpPr>
            <p:cNvPr id="15" name="Rectangle 14"/>
            <p:cNvSpPr/>
            <p:nvPr/>
          </p:nvSpPr>
          <p:spPr>
            <a:xfrm>
              <a:off x="4929775" y="990602"/>
              <a:ext cx="2411383" cy="327421"/>
            </a:xfrm>
            <a:prstGeom prst="rect">
              <a:avLst/>
            </a:prstGeom>
          </p:spPr>
          <p:txBody>
            <a:bodyPr wrap="none">
              <a:spAutoFit/>
            </a:bodyPr>
            <a:lstStyle/>
            <a:p>
              <a:r>
                <a:rPr lang="en-US" sz="1400" b="1" dirty="0">
                  <a:solidFill>
                    <a:schemeClr val="tx1">
                      <a:lumMod val="65000"/>
                      <a:lumOff val="35000"/>
                    </a:schemeClr>
                  </a:solidFill>
                </a:rPr>
                <a:t>Very Predictable System</a:t>
              </a:r>
            </a:p>
          </p:txBody>
        </p:sp>
        <p:sp>
          <p:nvSpPr>
            <p:cNvPr id="16" name="Rectangle 15"/>
            <p:cNvSpPr/>
            <p:nvPr/>
          </p:nvSpPr>
          <p:spPr>
            <a:xfrm>
              <a:off x="5015501" y="6245422"/>
              <a:ext cx="2641872" cy="327421"/>
            </a:xfrm>
            <a:prstGeom prst="rect">
              <a:avLst/>
            </a:prstGeom>
          </p:spPr>
          <p:txBody>
            <a:bodyPr wrap="none">
              <a:spAutoFit/>
            </a:bodyPr>
            <a:lstStyle/>
            <a:p>
              <a:r>
                <a:rPr lang="en-US" sz="1400" b="1" dirty="0">
                  <a:solidFill>
                    <a:schemeClr val="tx1">
                      <a:lumMod val="65000"/>
                      <a:lumOff val="35000"/>
                    </a:schemeClr>
                  </a:solidFill>
                </a:rPr>
                <a:t>Poorly Understood System</a:t>
              </a:r>
            </a:p>
          </p:txBody>
        </p:sp>
        <p:sp>
          <p:nvSpPr>
            <p:cNvPr id="22" name="Rectangle 21"/>
            <p:cNvSpPr/>
            <p:nvPr/>
          </p:nvSpPr>
          <p:spPr>
            <a:xfrm rot="16200000">
              <a:off x="9005318" y="3341489"/>
              <a:ext cx="2916428" cy="327421"/>
            </a:xfrm>
            <a:prstGeom prst="rect">
              <a:avLst/>
            </a:prstGeom>
          </p:spPr>
          <p:txBody>
            <a:bodyPr wrap="none">
              <a:spAutoFit/>
            </a:bodyPr>
            <a:lstStyle/>
            <a:p>
              <a:r>
                <a:rPr lang="en-US" sz="1400" b="1" dirty="0">
                  <a:solidFill>
                    <a:schemeClr val="tx1">
                      <a:lumMod val="65000"/>
                      <a:lumOff val="35000"/>
                    </a:schemeClr>
                  </a:solidFill>
                </a:rPr>
                <a:t>High Complexity Environment</a:t>
              </a:r>
            </a:p>
          </p:txBody>
        </p:sp>
        <p:sp>
          <p:nvSpPr>
            <p:cNvPr id="23" name="Rectangle 22"/>
            <p:cNvSpPr/>
            <p:nvPr/>
          </p:nvSpPr>
          <p:spPr>
            <a:xfrm rot="16200000">
              <a:off x="240993" y="3341490"/>
              <a:ext cx="2873795" cy="327421"/>
            </a:xfrm>
            <a:prstGeom prst="rect">
              <a:avLst/>
            </a:prstGeom>
          </p:spPr>
          <p:txBody>
            <a:bodyPr wrap="none">
              <a:spAutoFit/>
            </a:bodyPr>
            <a:lstStyle/>
            <a:p>
              <a:r>
                <a:rPr lang="en-US" sz="1400" b="1" dirty="0">
                  <a:solidFill>
                    <a:schemeClr val="tx1">
                      <a:lumMod val="65000"/>
                      <a:lumOff val="35000"/>
                    </a:schemeClr>
                  </a:solidFill>
                </a:rPr>
                <a:t>Low Complexity Environment</a:t>
              </a:r>
            </a:p>
          </p:txBody>
        </p:sp>
      </p:grpSp>
    </p:spTree>
    <p:extLst>
      <p:ext uri="{BB962C8B-B14F-4D97-AF65-F5344CB8AC3E}">
        <p14:creationId xmlns:p14="http://schemas.microsoft.com/office/powerpoint/2010/main" val="34303333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Serious Games are a Thing: Video</a:t>
            </a:r>
          </a:p>
        </p:txBody>
      </p:sp>
      <p:pic>
        <p:nvPicPr>
          <p:cNvPr id="6" name="Content Placeholder 3"/>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2087583" y="1143000"/>
            <a:ext cx="8061334" cy="4953000"/>
          </a:xfrm>
          <a:prstGeom prst="rect">
            <a:avLst/>
          </a:prstGeom>
        </p:spPr>
      </p:pic>
    </p:spTree>
    <p:extLst>
      <p:ext uri="{BB962C8B-B14F-4D97-AF65-F5344CB8AC3E}">
        <p14:creationId xmlns:p14="http://schemas.microsoft.com/office/powerpoint/2010/main" val="35736705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Complementary Role</a:t>
            </a:r>
          </a:p>
        </p:txBody>
      </p:sp>
      <p:grpSp>
        <p:nvGrpSpPr>
          <p:cNvPr id="3" name="Group 2"/>
          <p:cNvGrpSpPr/>
          <p:nvPr/>
        </p:nvGrpSpPr>
        <p:grpSpPr>
          <a:xfrm>
            <a:off x="304721" y="991235"/>
            <a:ext cx="8564090" cy="5245967"/>
            <a:chOff x="1514180" y="990602"/>
            <a:chExt cx="9113062" cy="5582241"/>
          </a:xfrm>
        </p:grpSpPr>
        <p:cxnSp>
          <p:nvCxnSpPr>
            <p:cNvPr id="5" name="Straight Connector 4"/>
            <p:cNvCxnSpPr/>
            <p:nvPr/>
          </p:nvCxnSpPr>
          <p:spPr bwMode="auto">
            <a:xfrm>
              <a:off x="5867400" y="1295400"/>
              <a:ext cx="0" cy="4870010"/>
            </a:xfrm>
            <a:prstGeom prst="line">
              <a:avLst/>
            </a:prstGeom>
            <a:solidFill>
              <a:schemeClr val="accent1"/>
            </a:solidFill>
            <a:ln w="28575" cap="flat" cmpd="sng" algn="ctr">
              <a:solidFill>
                <a:schemeClr val="bg1">
                  <a:lumMod val="65000"/>
                </a:schemeClr>
              </a:solidFill>
              <a:prstDash val="solid"/>
              <a:round/>
              <a:headEnd type="none" w="sm" len="sm"/>
              <a:tailEnd type="none" w="sm" len="sm"/>
            </a:ln>
            <a:effectLst/>
          </p:spPr>
        </p:cxnSp>
        <p:cxnSp>
          <p:nvCxnSpPr>
            <p:cNvPr id="7" name="Straight Connector 6"/>
            <p:cNvCxnSpPr/>
            <p:nvPr/>
          </p:nvCxnSpPr>
          <p:spPr bwMode="auto">
            <a:xfrm>
              <a:off x="1873214" y="3581400"/>
              <a:ext cx="8382000" cy="0"/>
            </a:xfrm>
            <a:prstGeom prst="line">
              <a:avLst/>
            </a:prstGeom>
            <a:solidFill>
              <a:schemeClr val="accent1"/>
            </a:solidFill>
            <a:ln w="28575" cap="flat" cmpd="sng" algn="ctr">
              <a:solidFill>
                <a:schemeClr val="bg1">
                  <a:lumMod val="65000"/>
                </a:schemeClr>
              </a:solidFill>
              <a:prstDash val="solid"/>
              <a:round/>
              <a:headEnd type="none" w="sm" len="sm"/>
              <a:tailEnd type="none" w="sm" len="sm"/>
            </a:ln>
            <a:effectLst/>
          </p:spPr>
        </p:cxnSp>
        <p:sp>
          <p:nvSpPr>
            <p:cNvPr id="15" name="Rectangle 14"/>
            <p:cNvSpPr/>
            <p:nvPr/>
          </p:nvSpPr>
          <p:spPr>
            <a:xfrm>
              <a:off x="4929775" y="990602"/>
              <a:ext cx="2411383" cy="327421"/>
            </a:xfrm>
            <a:prstGeom prst="rect">
              <a:avLst/>
            </a:prstGeom>
          </p:spPr>
          <p:txBody>
            <a:bodyPr wrap="none">
              <a:spAutoFit/>
            </a:bodyPr>
            <a:lstStyle/>
            <a:p>
              <a:r>
                <a:rPr lang="en-US" sz="1400" b="1" dirty="0">
                  <a:solidFill>
                    <a:schemeClr val="tx1">
                      <a:lumMod val="65000"/>
                      <a:lumOff val="35000"/>
                    </a:schemeClr>
                  </a:solidFill>
                </a:rPr>
                <a:t>Very Predictable System</a:t>
              </a:r>
            </a:p>
          </p:txBody>
        </p:sp>
        <p:sp>
          <p:nvSpPr>
            <p:cNvPr id="16" name="Rectangle 15"/>
            <p:cNvSpPr/>
            <p:nvPr/>
          </p:nvSpPr>
          <p:spPr>
            <a:xfrm>
              <a:off x="5015501" y="6245422"/>
              <a:ext cx="2641872" cy="327421"/>
            </a:xfrm>
            <a:prstGeom prst="rect">
              <a:avLst/>
            </a:prstGeom>
          </p:spPr>
          <p:txBody>
            <a:bodyPr wrap="none">
              <a:spAutoFit/>
            </a:bodyPr>
            <a:lstStyle/>
            <a:p>
              <a:r>
                <a:rPr lang="en-US" sz="1400" b="1" dirty="0">
                  <a:solidFill>
                    <a:schemeClr val="tx1">
                      <a:lumMod val="65000"/>
                      <a:lumOff val="35000"/>
                    </a:schemeClr>
                  </a:solidFill>
                </a:rPr>
                <a:t>Poorly Understood System</a:t>
              </a:r>
            </a:p>
          </p:txBody>
        </p:sp>
        <p:sp>
          <p:nvSpPr>
            <p:cNvPr id="22" name="Rectangle 21"/>
            <p:cNvSpPr/>
            <p:nvPr/>
          </p:nvSpPr>
          <p:spPr>
            <a:xfrm rot="16200000">
              <a:off x="9005318" y="3341489"/>
              <a:ext cx="2916428" cy="327421"/>
            </a:xfrm>
            <a:prstGeom prst="rect">
              <a:avLst/>
            </a:prstGeom>
          </p:spPr>
          <p:txBody>
            <a:bodyPr wrap="none">
              <a:spAutoFit/>
            </a:bodyPr>
            <a:lstStyle/>
            <a:p>
              <a:r>
                <a:rPr lang="en-US" sz="1400" b="1" dirty="0">
                  <a:solidFill>
                    <a:schemeClr val="tx1">
                      <a:lumMod val="65000"/>
                      <a:lumOff val="35000"/>
                    </a:schemeClr>
                  </a:solidFill>
                </a:rPr>
                <a:t>High Complexity Environment</a:t>
              </a:r>
            </a:p>
          </p:txBody>
        </p:sp>
        <p:sp>
          <p:nvSpPr>
            <p:cNvPr id="23" name="Rectangle 22"/>
            <p:cNvSpPr/>
            <p:nvPr/>
          </p:nvSpPr>
          <p:spPr>
            <a:xfrm rot="16200000">
              <a:off x="240993" y="3341490"/>
              <a:ext cx="2873795" cy="327421"/>
            </a:xfrm>
            <a:prstGeom prst="rect">
              <a:avLst/>
            </a:prstGeom>
          </p:spPr>
          <p:txBody>
            <a:bodyPr wrap="none">
              <a:spAutoFit/>
            </a:bodyPr>
            <a:lstStyle/>
            <a:p>
              <a:r>
                <a:rPr lang="en-US" sz="1400" b="1" dirty="0">
                  <a:solidFill>
                    <a:schemeClr val="tx1">
                      <a:lumMod val="65000"/>
                      <a:lumOff val="35000"/>
                    </a:schemeClr>
                  </a:solidFill>
                </a:rPr>
                <a:t>Low Complexity Environment</a:t>
              </a:r>
            </a:p>
          </p:txBody>
        </p:sp>
        <p:sp>
          <p:nvSpPr>
            <p:cNvPr id="24" name="Rounded Rectangle 23"/>
            <p:cNvSpPr/>
            <p:nvPr/>
          </p:nvSpPr>
          <p:spPr bwMode="auto">
            <a:xfrm>
              <a:off x="7506788" y="1447004"/>
              <a:ext cx="2475413" cy="4416620"/>
            </a:xfrm>
            <a:prstGeom prst="roundRect">
              <a:avLst>
                <a:gd name="adj" fmla="val 29283"/>
              </a:avLst>
            </a:prstGeom>
            <a:solidFill>
              <a:srgbClr val="FFFF00">
                <a:alpha val="24706"/>
              </a:srgbClr>
            </a:solidFill>
            <a:ln w="12700" cap="flat" cmpd="sng" algn="ctr">
              <a:solidFill>
                <a:schemeClr val="tx1">
                  <a:lumMod val="65000"/>
                  <a:lumOff val="3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200" b="1" dirty="0">
                  <a:solidFill>
                    <a:srgbClr val="765C1C"/>
                  </a:solidFill>
                </a:rPr>
                <a:t>Historical Analysis</a:t>
              </a:r>
            </a:p>
            <a:p>
              <a:pPr algn="ctr" eaLnBrk="0" fontAlgn="base" hangingPunct="0">
                <a:spcBef>
                  <a:spcPct val="0"/>
                </a:spcBef>
                <a:spcAft>
                  <a:spcPct val="0"/>
                </a:spcAft>
              </a:pPr>
              <a:r>
                <a:rPr lang="en-US" sz="1200" i="1" dirty="0">
                  <a:solidFill>
                    <a:srgbClr val="765C1C"/>
                  </a:solidFill>
                </a:rPr>
                <a:t>(Field Data, Natural Experiments, Detailed Planning Tools)</a:t>
              </a:r>
            </a:p>
          </p:txBody>
        </p:sp>
        <p:sp>
          <p:nvSpPr>
            <p:cNvPr id="25" name="Rounded Rectangle 24"/>
            <p:cNvSpPr/>
            <p:nvPr/>
          </p:nvSpPr>
          <p:spPr bwMode="auto">
            <a:xfrm flipH="1">
              <a:off x="3480986" y="1447003"/>
              <a:ext cx="4680395" cy="1594961"/>
            </a:xfrm>
            <a:prstGeom prst="roundRect">
              <a:avLst>
                <a:gd name="adj" fmla="val 29283"/>
              </a:avLst>
            </a:prstGeom>
            <a:solidFill>
              <a:schemeClr val="accent1">
                <a:lumMod val="60000"/>
                <a:lumOff val="40000"/>
                <a:alpha val="24706"/>
              </a:schemeClr>
            </a:solidFill>
            <a:ln w="12700" cap="flat" cmpd="sng" algn="ctr">
              <a:solidFill>
                <a:schemeClr val="tx1">
                  <a:lumMod val="65000"/>
                  <a:lumOff val="3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accent1">
                      <a:lumMod val="75000"/>
                    </a:schemeClr>
                  </a:solidFill>
                </a:rPr>
                <a:t>Statistical Experimentation</a:t>
              </a:r>
            </a:p>
            <a:p>
              <a:pPr algn="ctr" eaLnBrk="0" fontAlgn="base" hangingPunct="0">
                <a:spcBef>
                  <a:spcPct val="0"/>
                </a:spcBef>
                <a:spcAft>
                  <a:spcPct val="0"/>
                </a:spcAft>
              </a:pPr>
              <a:r>
                <a:rPr lang="en-US" sz="1200" i="1" dirty="0">
                  <a:solidFill>
                    <a:schemeClr val="accent1">
                      <a:lumMod val="75000"/>
                    </a:schemeClr>
                  </a:solidFill>
                </a:rPr>
                <a:t>(Instrumented HITL Experiments,</a:t>
              </a:r>
            </a:p>
            <a:p>
              <a:pPr algn="ctr" eaLnBrk="0" fontAlgn="base" hangingPunct="0">
                <a:spcBef>
                  <a:spcPct val="0"/>
                </a:spcBef>
                <a:spcAft>
                  <a:spcPct val="0"/>
                </a:spcAft>
              </a:pPr>
              <a:r>
                <a:rPr lang="en-US" sz="1200" i="1" dirty="0">
                  <a:solidFill>
                    <a:schemeClr val="accent1">
                      <a:lumMod val="75000"/>
                    </a:schemeClr>
                  </a:solidFill>
                </a:rPr>
                <a:t>Agent Models, Stochastic Methods)</a:t>
              </a:r>
            </a:p>
          </p:txBody>
        </p:sp>
        <p:sp>
          <p:nvSpPr>
            <p:cNvPr id="26" name="Rounded Rectangle 25"/>
            <p:cNvSpPr/>
            <p:nvPr/>
          </p:nvSpPr>
          <p:spPr bwMode="auto">
            <a:xfrm>
              <a:off x="2159220" y="4415825"/>
              <a:ext cx="6650668" cy="1524001"/>
            </a:xfrm>
            <a:prstGeom prst="roundRect">
              <a:avLst>
                <a:gd name="adj" fmla="val 29283"/>
              </a:avLst>
            </a:prstGeom>
            <a:solidFill>
              <a:srgbClr val="7030A0">
                <a:alpha val="24706"/>
              </a:srgbClr>
            </a:solidFill>
            <a:ln w="12700" cap="flat" cmpd="sng" algn="ctr">
              <a:solidFill>
                <a:schemeClr val="tx1">
                  <a:lumMod val="65000"/>
                  <a:lumOff val="3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200" b="1" dirty="0">
                  <a:solidFill>
                    <a:srgbClr val="331B5F"/>
                  </a:solidFill>
                </a:rPr>
                <a:t>Expert Input</a:t>
              </a:r>
            </a:p>
            <a:p>
              <a:pPr algn="ctr" eaLnBrk="0" fontAlgn="base" hangingPunct="0">
                <a:spcBef>
                  <a:spcPct val="0"/>
                </a:spcBef>
                <a:spcAft>
                  <a:spcPct val="0"/>
                </a:spcAft>
              </a:pPr>
              <a:r>
                <a:rPr lang="en-US" sz="1200" i="1" dirty="0">
                  <a:solidFill>
                    <a:srgbClr val="331B5F"/>
                  </a:solidFill>
                </a:rPr>
                <a:t>(Discussion-Based Wargames, Scenario Walkthroughs,</a:t>
              </a:r>
            </a:p>
            <a:p>
              <a:pPr algn="ctr" eaLnBrk="0" fontAlgn="base" hangingPunct="0">
                <a:spcBef>
                  <a:spcPct val="0"/>
                </a:spcBef>
                <a:spcAft>
                  <a:spcPct val="0"/>
                </a:spcAft>
              </a:pPr>
              <a:r>
                <a:rPr lang="en-US" sz="1200" i="1" dirty="0">
                  <a:solidFill>
                    <a:srgbClr val="331B5F"/>
                  </a:solidFill>
                </a:rPr>
                <a:t>Interviews, Talk Aloud Observation)</a:t>
              </a:r>
            </a:p>
          </p:txBody>
        </p:sp>
        <p:sp>
          <p:nvSpPr>
            <p:cNvPr id="27" name="Rounded Rectangle 26"/>
            <p:cNvSpPr/>
            <p:nvPr/>
          </p:nvSpPr>
          <p:spPr bwMode="auto">
            <a:xfrm flipH="1">
              <a:off x="2094802" y="1748825"/>
              <a:ext cx="1638997" cy="3051759"/>
            </a:xfrm>
            <a:prstGeom prst="roundRect">
              <a:avLst>
                <a:gd name="adj" fmla="val 29283"/>
              </a:avLst>
            </a:prstGeom>
            <a:solidFill>
              <a:srgbClr val="0AA60E">
                <a:alpha val="24706"/>
              </a:srgbClr>
            </a:solidFill>
            <a:ln w="12700" cap="flat" cmpd="sng" algn="ctr">
              <a:solidFill>
                <a:schemeClr val="tx1">
                  <a:lumMod val="65000"/>
                  <a:lumOff val="3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200" b="1" dirty="0">
                  <a:solidFill>
                    <a:srgbClr val="216218"/>
                  </a:solidFill>
                </a:rPr>
                <a:t>Optimization</a:t>
              </a:r>
            </a:p>
            <a:p>
              <a:pPr algn="ctr" eaLnBrk="0" fontAlgn="base" hangingPunct="0">
                <a:spcBef>
                  <a:spcPct val="0"/>
                </a:spcBef>
                <a:spcAft>
                  <a:spcPct val="0"/>
                </a:spcAft>
              </a:pPr>
              <a:r>
                <a:rPr lang="en-US" sz="1200" i="1" dirty="0">
                  <a:solidFill>
                    <a:srgbClr val="216218"/>
                  </a:solidFill>
                </a:rPr>
                <a:t>(Game Theory, Machine Learning, Integer Programming)</a:t>
              </a:r>
            </a:p>
          </p:txBody>
        </p:sp>
        <p:sp>
          <p:nvSpPr>
            <p:cNvPr id="28" name="Rounded Rectangle 27"/>
            <p:cNvSpPr/>
            <p:nvPr/>
          </p:nvSpPr>
          <p:spPr bwMode="auto">
            <a:xfrm>
              <a:off x="3471163" y="2779414"/>
              <a:ext cx="4301237" cy="1941209"/>
            </a:xfrm>
            <a:prstGeom prst="roundRect">
              <a:avLst>
                <a:gd name="adj" fmla="val 29283"/>
              </a:avLst>
            </a:prstGeom>
            <a:solidFill>
              <a:srgbClr val="FFC000">
                <a:alpha val="24706"/>
              </a:srgbClr>
            </a:solidFill>
            <a:ln w="12700" cap="flat" cmpd="sng" algn="ctr">
              <a:solidFill>
                <a:schemeClr val="tx1">
                  <a:lumMod val="65000"/>
                  <a:lumOff val="3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eaLnBrk="0" fontAlgn="base" hangingPunct="0">
                <a:spcBef>
                  <a:spcPct val="0"/>
                </a:spcBef>
                <a:spcAft>
                  <a:spcPct val="0"/>
                </a:spcAft>
              </a:pPr>
              <a:r>
                <a:rPr lang="en-US" sz="1200" b="1" dirty="0">
                  <a:solidFill>
                    <a:srgbClr val="800000"/>
                  </a:solidFill>
                </a:rPr>
                <a:t>Rapid Play Serious Games</a:t>
              </a:r>
            </a:p>
            <a:p>
              <a:pPr algn="ctr" eaLnBrk="0" fontAlgn="base" hangingPunct="0">
                <a:spcBef>
                  <a:spcPct val="0"/>
                </a:spcBef>
                <a:spcAft>
                  <a:spcPct val="0"/>
                </a:spcAft>
              </a:pPr>
              <a:r>
                <a:rPr lang="en-US" sz="1200" b="1" dirty="0">
                  <a:solidFill>
                    <a:srgbClr val="800000"/>
                  </a:solidFill>
                </a:rPr>
                <a:t>and Interactive Testbeds</a:t>
              </a:r>
            </a:p>
          </p:txBody>
        </p:sp>
      </p:grpSp>
      <p:sp>
        <p:nvSpPr>
          <p:cNvPr id="17" name="Content Placeholder 2"/>
          <p:cNvSpPr>
            <a:spLocks noGrp="1"/>
          </p:cNvSpPr>
          <p:nvPr>
            <p:ph idx="1"/>
          </p:nvPr>
        </p:nvSpPr>
        <p:spPr>
          <a:xfrm>
            <a:off x="9551599" y="1178457"/>
            <a:ext cx="2408685" cy="5058744"/>
          </a:xfrm>
        </p:spPr>
        <p:txBody>
          <a:bodyPr/>
          <a:lstStyle/>
          <a:p>
            <a:pPr marL="0" indent="0">
              <a:buNone/>
            </a:pPr>
            <a:r>
              <a:rPr lang="en-US" dirty="0"/>
              <a:t>Sweet Spot</a:t>
            </a:r>
          </a:p>
          <a:p>
            <a:r>
              <a:rPr lang="en-US" b="0" dirty="0"/>
              <a:t>State space too large to optimize but not too larger to characterize key factors</a:t>
            </a:r>
          </a:p>
          <a:p>
            <a:r>
              <a:rPr lang="en-US" b="0" dirty="0"/>
              <a:t>System loose enough to permit innovation and creativity but not loose as to prevent modeling a feedback loop</a:t>
            </a:r>
          </a:p>
          <a:p>
            <a:r>
              <a:rPr lang="en-US" b="0" dirty="0"/>
              <a:t>Complement other methods (before or after)</a:t>
            </a:r>
          </a:p>
          <a:p>
            <a:endParaRPr lang="en-US" b="0" dirty="0"/>
          </a:p>
        </p:txBody>
      </p:sp>
    </p:spTree>
    <p:extLst>
      <p:ext uri="{BB962C8B-B14F-4D97-AF65-F5344CB8AC3E}">
        <p14:creationId xmlns:p14="http://schemas.microsoft.com/office/powerpoint/2010/main" val="670174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799012" y="2819400"/>
            <a:ext cx="1828800" cy="1392936"/>
          </a:xfrm>
        </p:spPr>
        <p:txBody>
          <a:bodyPr/>
          <a:lstStyle/>
          <a:p>
            <a:r>
              <a:rPr lang="en-US" dirty="0"/>
              <a:t>Theory</a:t>
            </a:r>
          </a:p>
          <a:p>
            <a:r>
              <a:rPr lang="en-US" dirty="0"/>
              <a:t>Example</a:t>
            </a:r>
          </a:p>
          <a:p>
            <a:r>
              <a:rPr lang="en-US" dirty="0"/>
              <a:t>Tradeoffs</a:t>
            </a:r>
          </a:p>
          <a:p>
            <a:r>
              <a:rPr lang="en-US" dirty="0"/>
              <a:t>Definitions</a:t>
            </a:r>
          </a:p>
        </p:txBody>
      </p:sp>
      <p:sp>
        <p:nvSpPr>
          <p:cNvPr id="5" name="Right Arrow 4"/>
          <p:cNvSpPr/>
          <p:nvPr/>
        </p:nvSpPr>
        <p:spPr bwMode="auto">
          <a:xfrm>
            <a:off x="3820604" y="4038600"/>
            <a:ext cx="978408" cy="48463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9455609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sp>
        <p:nvSpPr>
          <p:cNvPr id="4" name="Rectangle 3"/>
          <p:cNvSpPr/>
          <p:nvPr/>
        </p:nvSpPr>
        <p:spPr>
          <a:xfrm>
            <a:off x="1307983" y="1447800"/>
            <a:ext cx="10210800" cy="954107"/>
          </a:xfrm>
          <a:prstGeom prst="rect">
            <a:avLst/>
          </a:prstGeom>
        </p:spPr>
        <p:txBody>
          <a:bodyPr wrap="square">
            <a:spAutoFit/>
          </a:bodyPr>
          <a:lstStyle/>
          <a:p>
            <a:r>
              <a:rPr lang="en-US" sz="2800" b="1" dirty="0"/>
              <a:t>Serious Game</a:t>
            </a:r>
            <a:endParaRPr lang="en-US" sz="2800" dirty="0"/>
          </a:p>
          <a:p>
            <a:r>
              <a:rPr lang="en-US" sz="2800" dirty="0"/>
              <a:t>A game created or used for a purpose other an entertainment.</a:t>
            </a:r>
          </a:p>
        </p:txBody>
      </p:sp>
      <p:sp>
        <p:nvSpPr>
          <p:cNvPr id="6" name="Rectangle 5"/>
          <p:cNvSpPr/>
          <p:nvPr/>
        </p:nvSpPr>
        <p:spPr>
          <a:xfrm>
            <a:off x="608012" y="3048000"/>
            <a:ext cx="11277600" cy="3139321"/>
          </a:xfrm>
          <a:prstGeom prst="rect">
            <a:avLst/>
          </a:prstGeom>
        </p:spPr>
        <p:txBody>
          <a:bodyPr wrap="square">
            <a:spAutoFit/>
          </a:bodyPr>
          <a:lstStyle/>
          <a:p>
            <a:r>
              <a:rPr lang="en-US" sz="1800" dirty="0"/>
              <a:t>Fuzzy Boundary:</a:t>
            </a:r>
          </a:p>
          <a:p>
            <a:r>
              <a:rPr lang="en-US" sz="1800" dirty="0"/>
              <a:t>When is artistic expression or social change entertainment?  When does intent matter vs. applied use?  Those questions are fun to debate, but not relevant to the types of games we build and use.</a:t>
            </a:r>
          </a:p>
          <a:p>
            <a:endParaRPr lang="en-US" sz="1800" dirty="0"/>
          </a:p>
          <a:p>
            <a:r>
              <a:rPr lang="en-US" sz="1800" dirty="0"/>
              <a:t>Connotations:</a:t>
            </a:r>
          </a:p>
          <a:p>
            <a:r>
              <a:rPr lang="en-US" sz="1800" dirty="0"/>
              <a:t>A digital game with a focus on abstraction over detail, often intended for education, social change, or therapy.</a:t>
            </a:r>
          </a:p>
          <a:p>
            <a:r>
              <a:rPr lang="en-US" sz="1800" dirty="0"/>
              <a:t>We use them for data collection, analysis, and discovery.</a:t>
            </a:r>
          </a:p>
          <a:p>
            <a:endParaRPr lang="en-US" sz="1800" dirty="0"/>
          </a:p>
          <a:p>
            <a:r>
              <a:rPr lang="en-US" sz="1800" dirty="0"/>
              <a:t>Pragmatics:</a:t>
            </a:r>
          </a:p>
          <a:p>
            <a:r>
              <a:rPr lang="en-US" sz="1800" dirty="0"/>
              <a:t>Ultimately, it doesn’t matter if something is a game or not.  What matters is if it will help solve a problem, if it is useful to think of it as a game, and if it can be improved by applying game design principles.</a:t>
            </a:r>
          </a:p>
        </p:txBody>
      </p:sp>
    </p:spTree>
    <p:extLst>
      <p:ext uri="{BB962C8B-B14F-4D97-AF65-F5344CB8AC3E}">
        <p14:creationId xmlns:p14="http://schemas.microsoft.com/office/powerpoint/2010/main" val="2471487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612" y="1061272"/>
            <a:ext cx="2946771" cy="44967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804" y="1061272"/>
            <a:ext cx="3000840" cy="449675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10" y="1061273"/>
            <a:ext cx="3090955" cy="4496754"/>
          </a:xfrm>
          <a:prstGeom prst="rect">
            <a:avLst/>
          </a:prstGeom>
        </p:spPr>
      </p:pic>
      <p:sp>
        <p:nvSpPr>
          <p:cNvPr id="6" name="Rectangle 5"/>
          <p:cNvSpPr/>
          <p:nvPr/>
        </p:nvSpPr>
        <p:spPr>
          <a:xfrm>
            <a:off x="455612" y="5638800"/>
            <a:ext cx="3593701" cy="369332"/>
          </a:xfrm>
          <a:prstGeom prst="rect">
            <a:avLst/>
          </a:prstGeom>
          <a:solidFill>
            <a:srgbClr val="FFFFFF">
              <a:alpha val="74902"/>
            </a:srgbClr>
          </a:solidFill>
        </p:spPr>
        <p:txBody>
          <a:bodyPr wrap="square">
            <a:spAutoFit/>
          </a:bodyPr>
          <a:lstStyle/>
          <a:p>
            <a:pPr algn="ctr"/>
            <a:r>
              <a:rPr lang="en-US" sz="1800" dirty="0"/>
              <a:t>Low stakes opt-in activity for fun</a:t>
            </a:r>
          </a:p>
        </p:txBody>
      </p:sp>
      <p:sp>
        <p:nvSpPr>
          <p:cNvPr id="10" name="Rectangle 9"/>
          <p:cNvSpPr/>
          <p:nvPr/>
        </p:nvSpPr>
        <p:spPr>
          <a:xfrm>
            <a:off x="4360100" y="5602069"/>
            <a:ext cx="3362656" cy="646331"/>
          </a:xfrm>
          <a:prstGeom prst="rect">
            <a:avLst/>
          </a:prstGeom>
          <a:solidFill>
            <a:srgbClr val="FFFFFF">
              <a:alpha val="74902"/>
            </a:srgbClr>
          </a:solidFill>
        </p:spPr>
        <p:txBody>
          <a:bodyPr wrap="square">
            <a:spAutoFit/>
          </a:bodyPr>
          <a:lstStyle/>
          <a:p>
            <a:pPr algn="ctr"/>
            <a:r>
              <a:rPr lang="en-US" sz="1800" dirty="0"/>
              <a:t>Interactively make decisions in pursuit of a goal</a:t>
            </a:r>
          </a:p>
        </p:txBody>
      </p:sp>
      <p:sp>
        <p:nvSpPr>
          <p:cNvPr id="11" name="Rectangle 10"/>
          <p:cNvSpPr/>
          <p:nvPr/>
        </p:nvSpPr>
        <p:spPr>
          <a:xfrm>
            <a:off x="8398865" y="5602069"/>
            <a:ext cx="3124200" cy="646331"/>
          </a:xfrm>
          <a:prstGeom prst="rect">
            <a:avLst/>
          </a:prstGeom>
          <a:solidFill>
            <a:srgbClr val="FFFFFF">
              <a:alpha val="74902"/>
            </a:srgbClr>
          </a:solidFill>
        </p:spPr>
        <p:txBody>
          <a:bodyPr wrap="square">
            <a:spAutoFit/>
          </a:bodyPr>
          <a:lstStyle/>
          <a:p>
            <a:pPr algn="ctr"/>
            <a:r>
              <a:rPr lang="en-US" sz="1800" dirty="0"/>
              <a:t>Accepting artificial rules not imposed by the world</a:t>
            </a:r>
          </a:p>
        </p:txBody>
      </p:sp>
      <p:sp>
        <p:nvSpPr>
          <p:cNvPr id="13" name="Rectangle 12"/>
          <p:cNvSpPr/>
          <p:nvPr/>
        </p:nvSpPr>
        <p:spPr>
          <a:xfrm>
            <a:off x="608012" y="6368668"/>
            <a:ext cx="10706364" cy="369332"/>
          </a:xfrm>
          <a:prstGeom prst="rect">
            <a:avLst/>
          </a:prstGeom>
          <a:solidFill>
            <a:schemeClr val="accent1">
              <a:lumMod val="60000"/>
              <a:lumOff val="40000"/>
              <a:alpha val="74902"/>
            </a:schemeClr>
          </a:solidFill>
        </p:spPr>
        <p:txBody>
          <a:bodyPr wrap="square">
            <a:spAutoFit/>
          </a:bodyPr>
          <a:lstStyle/>
          <a:p>
            <a:pPr algn="ctr"/>
            <a:r>
              <a:rPr lang="en-US" sz="1800" b="1" dirty="0" err="1"/>
              <a:t>Caillois</a:t>
            </a:r>
            <a:r>
              <a:rPr lang="en-US" sz="1800" b="1" dirty="0"/>
              <a:t> is a boring read, but historically interesting.  The other two are accessible and insightful.</a:t>
            </a:r>
          </a:p>
        </p:txBody>
      </p:sp>
    </p:spTree>
    <p:extLst>
      <p:ext uri="{BB962C8B-B14F-4D97-AF65-F5344CB8AC3E}">
        <p14:creationId xmlns:p14="http://schemas.microsoft.com/office/powerpoint/2010/main" val="2560030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Definitions</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6612" y="1061272"/>
            <a:ext cx="2946771" cy="44967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804" y="1061272"/>
            <a:ext cx="3000840" cy="449675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1910" y="1061273"/>
            <a:ext cx="3090955" cy="4496754"/>
          </a:xfrm>
          <a:prstGeom prst="rect">
            <a:avLst/>
          </a:prstGeom>
        </p:spPr>
      </p:pic>
      <p:sp>
        <p:nvSpPr>
          <p:cNvPr id="6" name="Rectangle 5"/>
          <p:cNvSpPr/>
          <p:nvPr/>
        </p:nvSpPr>
        <p:spPr>
          <a:xfrm>
            <a:off x="455612" y="5638800"/>
            <a:ext cx="3593701" cy="369332"/>
          </a:xfrm>
          <a:prstGeom prst="rect">
            <a:avLst/>
          </a:prstGeom>
          <a:solidFill>
            <a:srgbClr val="FFFFFF">
              <a:alpha val="74902"/>
            </a:srgbClr>
          </a:solidFill>
        </p:spPr>
        <p:txBody>
          <a:bodyPr wrap="square">
            <a:spAutoFit/>
          </a:bodyPr>
          <a:lstStyle/>
          <a:p>
            <a:pPr algn="ctr"/>
            <a:r>
              <a:rPr lang="en-US" sz="1800" dirty="0"/>
              <a:t>Low stakes opt-in activity for fun</a:t>
            </a:r>
          </a:p>
        </p:txBody>
      </p:sp>
      <p:sp>
        <p:nvSpPr>
          <p:cNvPr id="10" name="Rectangle 9"/>
          <p:cNvSpPr/>
          <p:nvPr/>
        </p:nvSpPr>
        <p:spPr>
          <a:xfrm>
            <a:off x="4360100" y="5602069"/>
            <a:ext cx="3362656" cy="646331"/>
          </a:xfrm>
          <a:prstGeom prst="rect">
            <a:avLst/>
          </a:prstGeom>
          <a:solidFill>
            <a:srgbClr val="FFFFFF">
              <a:alpha val="74902"/>
            </a:srgbClr>
          </a:solidFill>
        </p:spPr>
        <p:txBody>
          <a:bodyPr wrap="square">
            <a:spAutoFit/>
          </a:bodyPr>
          <a:lstStyle/>
          <a:p>
            <a:pPr algn="ctr"/>
            <a:r>
              <a:rPr lang="en-US" sz="1800" dirty="0"/>
              <a:t>Interactively make decisions in pursuit of a goal</a:t>
            </a:r>
          </a:p>
        </p:txBody>
      </p:sp>
      <p:sp>
        <p:nvSpPr>
          <p:cNvPr id="11" name="Rectangle 10"/>
          <p:cNvSpPr/>
          <p:nvPr/>
        </p:nvSpPr>
        <p:spPr>
          <a:xfrm>
            <a:off x="8398865" y="5602069"/>
            <a:ext cx="3124200" cy="646331"/>
          </a:xfrm>
          <a:prstGeom prst="rect">
            <a:avLst/>
          </a:prstGeom>
          <a:solidFill>
            <a:srgbClr val="FFFFFF">
              <a:alpha val="74902"/>
            </a:srgbClr>
          </a:solidFill>
        </p:spPr>
        <p:txBody>
          <a:bodyPr wrap="square">
            <a:spAutoFit/>
          </a:bodyPr>
          <a:lstStyle/>
          <a:p>
            <a:pPr algn="ctr"/>
            <a:r>
              <a:rPr lang="en-US" sz="1800" dirty="0"/>
              <a:t>Accepting artificial rules not imposed by the world</a:t>
            </a:r>
          </a:p>
        </p:txBody>
      </p:sp>
      <p:sp>
        <p:nvSpPr>
          <p:cNvPr id="13" name="Rectangle 12"/>
          <p:cNvSpPr/>
          <p:nvPr/>
        </p:nvSpPr>
        <p:spPr>
          <a:xfrm>
            <a:off x="608012" y="6368668"/>
            <a:ext cx="10706364" cy="369332"/>
          </a:xfrm>
          <a:prstGeom prst="rect">
            <a:avLst/>
          </a:prstGeom>
          <a:solidFill>
            <a:schemeClr val="accent1">
              <a:lumMod val="60000"/>
              <a:lumOff val="40000"/>
              <a:alpha val="74902"/>
            </a:schemeClr>
          </a:solidFill>
        </p:spPr>
        <p:txBody>
          <a:bodyPr wrap="square">
            <a:spAutoFit/>
          </a:bodyPr>
          <a:lstStyle/>
          <a:p>
            <a:pPr algn="ctr"/>
            <a:r>
              <a:rPr lang="en-US" sz="1800" b="1" dirty="0" err="1"/>
              <a:t>Caillois</a:t>
            </a:r>
            <a:r>
              <a:rPr lang="en-US" sz="1800" b="1" dirty="0"/>
              <a:t> is a boring read, but historically interesting.  The other two are accessible and insightful.</a:t>
            </a:r>
          </a:p>
        </p:txBody>
      </p:sp>
      <p:sp>
        <p:nvSpPr>
          <p:cNvPr id="2" name="Rectangle 1"/>
          <p:cNvSpPr/>
          <p:nvPr/>
        </p:nvSpPr>
        <p:spPr bwMode="auto">
          <a:xfrm>
            <a:off x="2215015" y="1600200"/>
            <a:ext cx="8077200" cy="3581400"/>
          </a:xfrm>
          <a:prstGeom prst="rect">
            <a:avLst/>
          </a:prstGeom>
          <a:solidFill>
            <a:srgbClr val="FFFFFF">
              <a:alpha val="89804"/>
            </a:srgb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endParaRPr lang="en-US" sz="1400" b="1" dirty="0"/>
          </a:p>
        </p:txBody>
      </p:sp>
      <p:sp>
        <p:nvSpPr>
          <p:cNvPr id="4" name="Rectangle 3"/>
          <p:cNvSpPr/>
          <p:nvPr/>
        </p:nvSpPr>
        <p:spPr>
          <a:xfrm>
            <a:off x="4049313" y="1752600"/>
            <a:ext cx="4659430" cy="3293209"/>
          </a:xfrm>
          <a:prstGeom prst="rect">
            <a:avLst/>
          </a:prstGeom>
        </p:spPr>
        <p:txBody>
          <a:bodyPr wrap="square">
            <a:spAutoFit/>
          </a:bodyPr>
          <a:lstStyle/>
          <a:p>
            <a:r>
              <a:rPr lang="en-US" sz="1600" b="1" dirty="0"/>
              <a:t>Conflicting Examples:</a:t>
            </a:r>
          </a:p>
          <a:p>
            <a:pPr marL="285750" indent="-285750">
              <a:buFont typeface="Arial" panose="020B0604020202020204" pitchFamily="34" charset="0"/>
              <a:buChar char="•"/>
            </a:pPr>
            <a:r>
              <a:rPr lang="en-US" sz="1600" b="1" dirty="0"/>
              <a:t>Chess</a:t>
            </a:r>
          </a:p>
          <a:p>
            <a:pPr marL="285750" indent="-285750">
              <a:buFont typeface="Arial" panose="020B0604020202020204" pitchFamily="34" charset="0"/>
              <a:buChar char="•"/>
            </a:pPr>
            <a:r>
              <a:rPr lang="en-US" sz="1600" b="1" dirty="0"/>
              <a:t>Chess Boxing</a:t>
            </a:r>
          </a:p>
          <a:p>
            <a:pPr marL="285750" indent="-285750">
              <a:buFont typeface="Arial" panose="020B0604020202020204" pitchFamily="34" charset="0"/>
              <a:buChar char="•"/>
            </a:pPr>
            <a:r>
              <a:rPr lang="en-US" sz="1600" b="1" dirty="0"/>
              <a:t>Chess if w throw the loser into a volcano</a:t>
            </a:r>
          </a:p>
          <a:p>
            <a:pPr marL="285750" indent="-285750">
              <a:buFont typeface="Arial" panose="020B0604020202020204" pitchFamily="34" charset="0"/>
              <a:buChar char="•"/>
            </a:pPr>
            <a:r>
              <a:rPr lang="en-US" sz="1600" b="1" dirty="0"/>
              <a:t>Candyland</a:t>
            </a:r>
          </a:p>
          <a:p>
            <a:pPr marL="285750" indent="-285750">
              <a:buFont typeface="Arial" panose="020B0604020202020204" pitchFamily="34" charset="0"/>
              <a:buChar char="•"/>
            </a:pPr>
            <a:r>
              <a:rPr lang="en-US" sz="1600" b="1" dirty="0"/>
              <a:t>100 Meter Dash</a:t>
            </a:r>
          </a:p>
          <a:p>
            <a:pPr marL="285750" indent="-285750">
              <a:buFont typeface="Arial" panose="020B0604020202020204" pitchFamily="34" charset="0"/>
              <a:buChar char="•"/>
            </a:pPr>
            <a:r>
              <a:rPr lang="en-US" sz="1600" b="1" dirty="0"/>
              <a:t>Jigsaw Puzzles</a:t>
            </a:r>
          </a:p>
          <a:p>
            <a:pPr marL="285750" indent="-285750">
              <a:buFont typeface="Arial" panose="020B0604020202020204" pitchFamily="34" charset="0"/>
              <a:buChar char="•"/>
            </a:pPr>
            <a:r>
              <a:rPr lang="en-US" sz="1600" b="1" dirty="0"/>
              <a:t>Walking home before the sun sets</a:t>
            </a:r>
          </a:p>
          <a:p>
            <a:pPr marL="285750" indent="-285750">
              <a:buFont typeface="Arial" panose="020B0604020202020204" pitchFamily="34" charset="0"/>
              <a:buChar char="•"/>
            </a:pPr>
            <a:r>
              <a:rPr lang="en-US" sz="1600" b="1" dirty="0"/>
              <a:t>Video games</a:t>
            </a:r>
          </a:p>
          <a:p>
            <a:pPr marL="285750" indent="-285750">
              <a:buFont typeface="Arial" panose="020B0604020202020204" pitchFamily="34" charset="0"/>
              <a:buChar char="•"/>
            </a:pPr>
            <a:r>
              <a:rPr lang="en-US" sz="1600" b="1" dirty="0"/>
              <a:t>Fold-It</a:t>
            </a:r>
          </a:p>
          <a:p>
            <a:pPr marL="285750" indent="-285750">
              <a:buFont typeface="Arial" panose="020B0604020202020204" pitchFamily="34" charset="0"/>
              <a:buChar char="•"/>
            </a:pPr>
            <a:r>
              <a:rPr lang="en-US" sz="1600" b="1" dirty="0"/>
              <a:t>Tic-Tac-Toe after you’ve solve it</a:t>
            </a:r>
          </a:p>
          <a:p>
            <a:endParaRPr lang="en-US" sz="1600" b="1" dirty="0"/>
          </a:p>
          <a:p>
            <a:r>
              <a:rPr lang="en-US" sz="1600" b="1" dirty="0"/>
              <a:t>Follow-up:  Is a game a thing or a role?</a:t>
            </a:r>
          </a:p>
        </p:txBody>
      </p:sp>
    </p:spTree>
    <p:extLst>
      <p:ext uri="{BB962C8B-B14F-4D97-AF65-F5344CB8AC3E}">
        <p14:creationId xmlns:p14="http://schemas.microsoft.com/office/powerpoint/2010/main" val="1763180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69132" y="962889"/>
            <a:ext cx="10915522" cy="5395869"/>
          </a:xfrm>
        </p:spPr>
        <p:txBody>
          <a:bodyPr/>
          <a:lstStyle/>
          <a:p>
            <a:r>
              <a:rPr lang="en-US" dirty="0"/>
              <a:t>Wargames</a:t>
            </a:r>
            <a:r>
              <a:rPr lang="en-US" b="0" dirty="0"/>
              <a:t> (not just war games)</a:t>
            </a:r>
            <a:endParaRPr lang="en-US" dirty="0"/>
          </a:p>
          <a:p>
            <a:r>
              <a:rPr lang="en-US" dirty="0"/>
              <a:t>Game theory</a:t>
            </a:r>
          </a:p>
          <a:p>
            <a:r>
              <a:rPr lang="en-US" dirty="0"/>
              <a:t>Gamification</a:t>
            </a:r>
          </a:p>
          <a:p>
            <a:r>
              <a:rPr lang="en-US" dirty="0"/>
              <a:t>HITL </a:t>
            </a:r>
            <a:r>
              <a:rPr lang="en-US" b="0" dirty="0"/>
              <a:t>(human in the loop)</a:t>
            </a:r>
          </a:p>
          <a:p>
            <a:r>
              <a:rPr lang="en-US" dirty="0"/>
              <a:t>Interviews and surveys</a:t>
            </a:r>
          </a:p>
          <a:p>
            <a:r>
              <a:rPr lang="en-US" dirty="0"/>
              <a:t>Roundtable discussions</a:t>
            </a:r>
          </a:p>
          <a:p>
            <a:r>
              <a:rPr lang="en-US" dirty="0"/>
              <a:t>Exercises </a:t>
            </a:r>
            <a:r>
              <a:rPr lang="en-US" b="0" dirty="0"/>
              <a:t>(low risk rehearsal)</a:t>
            </a:r>
          </a:p>
          <a:p>
            <a:r>
              <a:rPr lang="en-US" dirty="0"/>
              <a:t>Training simulators</a:t>
            </a:r>
          </a:p>
          <a:p>
            <a:r>
              <a:rPr lang="en-US" dirty="0"/>
              <a:t>Mod-sim </a:t>
            </a:r>
            <a:r>
              <a:rPr lang="en-US" b="0" dirty="0"/>
              <a:t>(modeling and simulation)</a:t>
            </a:r>
          </a:p>
          <a:p>
            <a:r>
              <a:rPr lang="en-US" dirty="0"/>
              <a:t>AI</a:t>
            </a:r>
          </a:p>
          <a:p>
            <a:r>
              <a:rPr lang="en-US" dirty="0"/>
              <a:t>Risk calculation</a:t>
            </a:r>
          </a:p>
          <a:p>
            <a:r>
              <a:rPr lang="en-US" dirty="0"/>
              <a:t>OR optimization </a:t>
            </a:r>
            <a:r>
              <a:rPr lang="en-US" b="0" dirty="0"/>
              <a:t>(operations research)</a:t>
            </a:r>
          </a:p>
          <a:p>
            <a:r>
              <a:rPr lang="en-US" dirty="0"/>
              <a:t>Workflow analysis</a:t>
            </a:r>
          </a:p>
          <a:p>
            <a:r>
              <a:rPr lang="en-US" dirty="0"/>
              <a:t>Narrative video</a:t>
            </a:r>
          </a:p>
        </p:txBody>
      </p:sp>
      <p:sp>
        <p:nvSpPr>
          <p:cNvPr id="3" name="Title 2"/>
          <p:cNvSpPr>
            <a:spLocks noGrp="1"/>
          </p:cNvSpPr>
          <p:nvPr>
            <p:ph type="title"/>
          </p:nvPr>
        </p:nvSpPr>
        <p:spPr/>
        <p:txBody>
          <a:bodyPr/>
          <a:lstStyle/>
          <a:p>
            <a:r>
              <a:rPr lang="en-US" dirty="0"/>
              <a:t>Tools Related to Serious Games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612" y="1083103"/>
            <a:ext cx="1640858" cy="245146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9612" y="3646715"/>
            <a:ext cx="1689270" cy="260168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0020" y="1067336"/>
            <a:ext cx="1971444" cy="243388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646" y="3670008"/>
            <a:ext cx="1676400" cy="255037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931" y="1083103"/>
            <a:ext cx="1586569" cy="241811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3411" y="3674733"/>
            <a:ext cx="1698801" cy="2545651"/>
          </a:xfrm>
          <a:prstGeom prst="rect">
            <a:avLst/>
          </a:prstGeom>
        </p:spPr>
      </p:pic>
    </p:spTree>
    <p:extLst>
      <p:ext uri="{BB962C8B-B14F-4D97-AF65-F5344CB8AC3E}">
        <p14:creationId xmlns:p14="http://schemas.microsoft.com/office/powerpoint/2010/main" val="2149671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69132" y="962889"/>
            <a:ext cx="10915522" cy="5395869"/>
          </a:xfrm>
        </p:spPr>
        <p:txBody>
          <a:bodyPr/>
          <a:lstStyle/>
          <a:p>
            <a:r>
              <a:rPr lang="en-US" dirty="0"/>
              <a:t>Wargames</a:t>
            </a:r>
            <a:r>
              <a:rPr lang="en-US" b="0" dirty="0"/>
              <a:t> (not just war games)</a:t>
            </a:r>
            <a:endParaRPr lang="en-US" dirty="0"/>
          </a:p>
          <a:p>
            <a:r>
              <a:rPr lang="en-US" dirty="0"/>
              <a:t>Game theory</a:t>
            </a:r>
          </a:p>
          <a:p>
            <a:r>
              <a:rPr lang="en-US" dirty="0"/>
              <a:t>Gamification</a:t>
            </a:r>
          </a:p>
          <a:p>
            <a:r>
              <a:rPr lang="en-US" dirty="0"/>
              <a:t>HITL </a:t>
            </a:r>
            <a:r>
              <a:rPr lang="en-US" b="0" dirty="0"/>
              <a:t>(human in the loop)</a:t>
            </a:r>
          </a:p>
          <a:p>
            <a:r>
              <a:rPr lang="en-US" dirty="0"/>
              <a:t>Interviews and surveys</a:t>
            </a:r>
          </a:p>
          <a:p>
            <a:r>
              <a:rPr lang="en-US" dirty="0"/>
              <a:t>Roundtable discussions</a:t>
            </a:r>
          </a:p>
          <a:p>
            <a:r>
              <a:rPr lang="en-US" dirty="0"/>
              <a:t>Exercises </a:t>
            </a:r>
            <a:r>
              <a:rPr lang="en-US" b="0" dirty="0"/>
              <a:t>(low risk rehearsal)</a:t>
            </a:r>
          </a:p>
          <a:p>
            <a:r>
              <a:rPr lang="en-US" dirty="0"/>
              <a:t>Training simulators</a:t>
            </a:r>
          </a:p>
          <a:p>
            <a:r>
              <a:rPr lang="en-US" dirty="0"/>
              <a:t>Mod-sim </a:t>
            </a:r>
            <a:r>
              <a:rPr lang="en-US" b="0" dirty="0"/>
              <a:t>(modeling and simulation)</a:t>
            </a:r>
          </a:p>
          <a:p>
            <a:r>
              <a:rPr lang="en-US" dirty="0"/>
              <a:t>AI</a:t>
            </a:r>
          </a:p>
          <a:p>
            <a:r>
              <a:rPr lang="en-US" dirty="0"/>
              <a:t>Risk calculation</a:t>
            </a:r>
          </a:p>
          <a:p>
            <a:r>
              <a:rPr lang="en-US" dirty="0"/>
              <a:t>OR optimization </a:t>
            </a:r>
            <a:r>
              <a:rPr lang="en-US" b="0" dirty="0"/>
              <a:t>(operations research)</a:t>
            </a:r>
          </a:p>
          <a:p>
            <a:r>
              <a:rPr lang="en-US" dirty="0"/>
              <a:t>Workflow analysis</a:t>
            </a:r>
          </a:p>
          <a:p>
            <a:r>
              <a:rPr lang="en-US" dirty="0"/>
              <a:t>Narrative video</a:t>
            </a:r>
          </a:p>
        </p:txBody>
      </p:sp>
      <p:sp>
        <p:nvSpPr>
          <p:cNvPr id="3" name="Title 2"/>
          <p:cNvSpPr>
            <a:spLocks noGrp="1"/>
          </p:cNvSpPr>
          <p:nvPr>
            <p:ph type="title"/>
          </p:nvPr>
        </p:nvSpPr>
        <p:spPr/>
        <p:txBody>
          <a:bodyPr/>
          <a:lstStyle/>
          <a:p>
            <a:r>
              <a:rPr lang="en-US" dirty="0"/>
              <a:t>Tools Related to Serious Games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9612" y="1083103"/>
            <a:ext cx="1640858" cy="245146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9612" y="3646715"/>
            <a:ext cx="1689270" cy="2601685"/>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0020" y="1067336"/>
            <a:ext cx="1971444" cy="2433881"/>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3646" y="3670008"/>
            <a:ext cx="1676400" cy="2550376"/>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90931" y="1083103"/>
            <a:ext cx="1586569" cy="2418114"/>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3411" y="3674733"/>
            <a:ext cx="1698801" cy="2545651"/>
          </a:xfrm>
          <a:prstGeom prst="rect">
            <a:avLst/>
          </a:prstGeom>
        </p:spPr>
      </p:pic>
      <p:sp>
        <p:nvSpPr>
          <p:cNvPr id="13" name="Rectangle 12"/>
          <p:cNvSpPr/>
          <p:nvPr/>
        </p:nvSpPr>
        <p:spPr>
          <a:xfrm>
            <a:off x="5606290" y="2034146"/>
            <a:ext cx="1902566" cy="923330"/>
          </a:xfrm>
          <a:prstGeom prst="rect">
            <a:avLst/>
          </a:prstGeom>
          <a:solidFill>
            <a:srgbClr val="FFC000">
              <a:alpha val="74902"/>
            </a:srgbClr>
          </a:solidFill>
        </p:spPr>
        <p:txBody>
          <a:bodyPr wrap="square">
            <a:spAutoFit/>
          </a:bodyPr>
          <a:lstStyle/>
          <a:p>
            <a:pPr algn="ctr"/>
            <a:r>
              <a:rPr lang="en-US" sz="1800" b="1" dirty="0"/>
              <a:t>Game theory mapped to real problems</a:t>
            </a:r>
          </a:p>
        </p:txBody>
      </p:sp>
      <p:sp>
        <p:nvSpPr>
          <p:cNvPr id="14" name="Rectangle 13"/>
          <p:cNvSpPr/>
          <p:nvPr/>
        </p:nvSpPr>
        <p:spPr>
          <a:xfrm>
            <a:off x="7642403" y="1757147"/>
            <a:ext cx="1922635" cy="1477328"/>
          </a:xfrm>
          <a:prstGeom prst="rect">
            <a:avLst/>
          </a:prstGeom>
          <a:solidFill>
            <a:srgbClr val="FFC000">
              <a:alpha val="74902"/>
            </a:srgbClr>
          </a:solidFill>
        </p:spPr>
        <p:txBody>
          <a:bodyPr wrap="square">
            <a:spAutoFit/>
          </a:bodyPr>
          <a:lstStyle/>
          <a:p>
            <a:pPr algn="ctr"/>
            <a:r>
              <a:rPr lang="en-US" sz="1800" b="1" dirty="0"/>
              <a:t>Useful ways of thinking to approach game design problems</a:t>
            </a:r>
          </a:p>
        </p:txBody>
      </p:sp>
      <p:sp>
        <p:nvSpPr>
          <p:cNvPr id="15" name="Rectangle 14"/>
          <p:cNvSpPr/>
          <p:nvPr/>
        </p:nvSpPr>
        <p:spPr>
          <a:xfrm>
            <a:off x="9730990" y="1812805"/>
            <a:ext cx="1773214" cy="1477328"/>
          </a:xfrm>
          <a:prstGeom prst="rect">
            <a:avLst/>
          </a:prstGeom>
          <a:solidFill>
            <a:srgbClr val="FFC000">
              <a:alpha val="74902"/>
            </a:srgbClr>
          </a:solidFill>
        </p:spPr>
        <p:txBody>
          <a:bodyPr wrap="square">
            <a:spAutoFit/>
          </a:bodyPr>
          <a:lstStyle/>
          <a:p>
            <a:pPr algn="ctr"/>
            <a:r>
              <a:rPr lang="en-US" sz="1800" b="1" dirty="0"/>
              <a:t>Early attempt to formalize wargaming terms and methods</a:t>
            </a:r>
          </a:p>
        </p:txBody>
      </p:sp>
      <p:sp>
        <p:nvSpPr>
          <p:cNvPr id="16" name="Rectangle 15"/>
          <p:cNvSpPr/>
          <p:nvPr/>
        </p:nvSpPr>
        <p:spPr>
          <a:xfrm>
            <a:off x="5738040" y="4279378"/>
            <a:ext cx="1792413" cy="1754326"/>
          </a:xfrm>
          <a:prstGeom prst="rect">
            <a:avLst/>
          </a:prstGeom>
          <a:solidFill>
            <a:srgbClr val="FFC000">
              <a:alpha val="74902"/>
            </a:srgbClr>
          </a:solidFill>
        </p:spPr>
        <p:txBody>
          <a:bodyPr wrap="square">
            <a:spAutoFit/>
          </a:bodyPr>
          <a:lstStyle/>
          <a:p>
            <a:pPr algn="ctr"/>
            <a:r>
              <a:rPr lang="en-US" sz="1800" b="1" dirty="0"/>
              <a:t>Puzzles introducing why OR and CS are interesting and difficult</a:t>
            </a:r>
          </a:p>
        </p:txBody>
      </p:sp>
      <p:sp>
        <p:nvSpPr>
          <p:cNvPr id="17" name="Rectangle 16"/>
          <p:cNvSpPr/>
          <p:nvPr/>
        </p:nvSpPr>
        <p:spPr>
          <a:xfrm>
            <a:off x="7712247" y="4438471"/>
            <a:ext cx="1792413" cy="1477328"/>
          </a:xfrm>
          <a:prstGeom prst="rect">
            <a:avLst/>
          </a:prstGeom>
          <a:solidFill>
            <a:srgbClr val="FFC000">
              <a:alpha val="74902"/>
            </a:srgbClr>
          </a:solidFill>
        </p:spPr>
        <p:txBody>
          <a:bodyPr wrap="square">
            <a:spAutoFit/>
          </a:bodyPr>
          <a:lstStyle/>
          <a:p>
            <a:pPr algn="ctr"/>
            <a:r>
              <a:rPr lang="en-US" sz="1800" b="1" dirty="0"/>
              <a:t>Why usability is engineering not just art or an afterthought</a:t>
            </a:r>
          </a:p>
        </p:txBody>
      </p:sp>
      <p:sp>
        <p:nvSpPr>
          <p:cNvPr id="18" name="Rectangle 17"/>
          <p:cNvSpPr/>
          <p:nvPr/>
        </p:nvSpPr>
        <p:spPr>
          <a:xfrm>
            <a:off x="9624623" y="4445061"/>
            <a:ext cx="1792413" cy="1200329"/>
          </a:xfrm>
          <a:prstGeom prst="rect">
            <a:avLst/>
          </a:prstGeom>
          <a:solidFill>
            <a:srgbClr val="FFC000">
              <a:alpha val="74902"/>
            </a:srgbClr>
          </a:solidFill>
        </p:spPr>
        <p:txBody>
          <a:bodyPr wrap="square">
            <a:spAutoFit/>
          </a:bodyPr>
          <a:lstStyle/>
          <a:p>
            <a:pPr algn="ctr"/>
            <a:r>
              <a:rPr lang="en-US" sz="1800" b="1" dirty="0"/>
              <a:t>Using wargames to study ancient history</a:t>
            </a:r>
          </a:p>
        </p:txBody>
      </p:sp>
    </p:spTree>
    <p:extLst>
      <p:ext uri="{BB962C8B-B14F-4D97-AF65-F5344CB8AC3E}">
        <p14:creationId xmlns:p14="http://schemas.microsoft.com/office/powerpoint/2010/main" val="24587830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Questions</a:t>
            </a:r>
          </a:p>
        </p:txBody>
      </p:sp>
    </p:spTree>
    <p:extLst>
      <p:ext uri="{BB962C8B-B14F-4D97-AF65-F5344CB8AC3E}">
        <p14:creationId xmlns:p14="http://schemas.microsoft.com/office/powerpoint/2010/main" val="3227919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799012" y="2819400"/>
            <a:ext cx="1828800" cy="1392936"/>
          </a:xfrm>
        </p:spPr>
        <p:txBody>
          <a:bodyPr/>
          <a:lstStyle/>
          <a:p>
            <a:r>
              <a:rPr lang="en-US" dirty="0"/>
              <a:t>Theory</a:t>
            </a:r>
          </a:p>
          <a:p>
            <a:r>
              <a:rPr lang="en-US" dirty="0"/>
              <a:t>Example</a:t>
            </a:r>
          </a:p>
          <a:p>
            <a:r>
              <a:rPr lang="en-US" dirty="0"/>
              <a:t>Tradeoffs</a:t>
            </a:r>
          </a:p>
          <a:p>
            <a:r>
              <a:rPr lang="en-US" dirty="0"/>
              <a:t>Definitions</a:t>
            </a:r>
          </a:p>
        </p:txBody>
      </p:sp>
      <p:sp>
        <p:nvSpPr>
          <p:cNvPr id="5" name="Right Arrow 4"/>
          <p:cNvSpPr/>
          <p:nvPr/>
        </p:nvSpPr>
        <p:spPr bwMode="auto">
          <a:xfrm>
            <a:off x="3820604" y="2743200"/>
            <a:ext cx="978408" cy="48463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40367450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User-Facing Future Technology is Hard</a:t>
            </a:r>
          </a:p>
        </p:txBody>
      </p:sp>
      <p:grpSp>
        <p:nvGrpSpPr>
          <p:cNvPr id="11" name="Group 10"/>
          <p:cNvGrpSpPr/>
          <p:nvPr/>
        </p:nvGrpSpPr>
        <p:grpSpPr>
          <a:xfrm>
            <a:off x="1218882" y="1067415"/>
            <a:ext cx="9903420" cy="4875530"/>
            <a:chOff x="1447800" y="1295400"/>
            <a:chExt cx="6096000" cy="4876800"/>
          </a:xfrm>
          <a:solidFill>
            <a:srgbClr val="E0DCC2"/>
          </a:solidFill>
        </p:grpSpPr>
        <p:sp>
          <p:nvSpPr>
            <p:cNvPr id="5" name="Rectangle 4"/>
            <p:cNvSpPr/>
            <p:nvPr/>
          </p:nvSpPr>
          <p:spPr bwMode="auto">
            <a:xfrm>
              <a:off x="1447800" y="1295400"/>
              <a:ext cx="3048000" cy="2438400"/>
            </a:xfrm>
            <a:prstGeom prst="rect">
              <a:avLst/>
            </a:prstGeom>
            <a:grpFill/>
            <a:ln w="12700" cap="flat" cmpd="sng" algn="ctr">
              <a:solidFill>
                <a:schemeClr val="bg1">
                  <a:lumMod val="6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7" name="Rectangle 6"/>
            <p:cNvSpPr/>
            <p:nvPr/>
          </p:nvSpPr>
          <p:spPr bwMode="auto">
            <a:xfrm>
              <a:off x="4495800" y="1295400"/>
              <a:ext cx="3048000" cy="2438400"/>
            </a:xfrm>
            <a:prstGeom prst="rect">
              <a:avLst/>
            </a:prstGeom>
            <a:grpFill/>
            <a:ln w="12700" cap="flat" cmpd="sng" algn="ctr">
              <a:solidFill>
                <a:schemeClr val="bg1">
                  <a:lumMod val="6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8" name="Rectangle 7"/>
            <p:cNvSpPr/>
            <p:nvPr/>
          </p:nvSpPr>
          <p:spPr bwMode="auto">
            <a:xfrm>
              <a:off x="1447800" y="3733800"/>
              <a:ext cx="3048000" cy="2438400"/>
            </a:xfrm>
            <a:prstGeom prst="rect">
              <a:avLst/>
            </a:prstGeom>
            <a:grpFill/>
            <a:ln w="12700" cap="flat" cmpd="sng" algn="ctr">
              <a:solidFill>
                <a:schemeClr val="bg1">
                  <a:lumMod val="6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9" name="Rectangle 8"/>
            <p:cNvSpPr/>
            <p:nvPr/>
          </p:nvSpPr>
          <p:spPr bwMode="auto">
            <a:xfrm>
              <a:off x="4495800" y="3733800"/>
              <a:ext cx="3048000" cy="2438400"/>
            </a:xfrm>
            <a:prstGeom prst="rect">
              <a:avLst/>
            </a:prstGeom>
            <a:grpFill/>
            <a:ln w="12700" cap="flat" cmpd="sng" algn="ctr">
              <a:solidFill>
                <a:schemeClr val="bg1">
                  <a:lumMod val="6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grpSp>
      <p:sp>
        <p:nvSpPr>
          <p:cNvPr id="10" name="Rectangle 9"/>
          <p:cNvSpPr/>
          <p:nvPr/>
        </p:nvSpPr>
        <p:spPr>
          <a:xfrm>
            <a:off x="1942593" y="1069992"/>
            <a:ext cx="3847098" cy="400006"/>
          </a:xfrm>
          <a:prstGeom prst="rect">
            <a:avLst/>
          </a:prstGeom>
        </p:spPr>
        <p:txBody>
          <a:bodyPr wrap="square">
            <a:spAutoFit/>
          </a:bodyPr>
          <a:lstStyle/>
          <a:p>
            <a:pPr algn="ctr"/>
            <a:r>
              <a:rPr lang="en-US" sz="1999" b="1" dirty="0">
                <a:solidFill>
                  <a:schemeClr val="accent4">
                    <a:lumMod val="50000"/>
                  </a:schemeClr>
                </a:solidFill>
              </a:rPr>
              <a:t>Requirements Unknown</a:t>
            </a:r>
          </a:p>
        </p:txBody>
      </p:sp>
      <p:sp>
        <p:nvSpPr>
          <p:cNvPr id="12" name="Rectangle 11"/>
          <p:cNvSpPr/>
          <p:nvPr/>
        </p:nvSpPr>
        <p:spPr>
          <a:xfrm>
            <a:off x="6170592" y="1067415"/>
            <a:ext cx="4951710" cy="400006"/>
          </a:xfrm>
          <a:prstGeom prst="rect">
            <a:avLst/>
          </a:prstGeom>
        </p:spPr>
        <p:txBody>
          <a:bodyPr wrap="square">
            <a:spAutoFit/>
          </a:bodyPr>
          <a:lstStyle/>
          <a:p>
            <a:pPr algn="ctr"/>
            <a:r>
              <a:rPr lang="en-US" sz="1999" b="1" dirty="0">
                <a:solidFill>
                  <a:schemeClr val="accent4">
                    <a:lumMod val="50000"/>
                  </a:schemeClr>
                </a:solidFill>
              </a:rPr>
              <a:t>Operators &amp; Experts Bad at Theorizing</a:t>
            </a:r>
          </a:p>
        </p:txBody>
      </p:sp>
      <p:sp>
        <p:nvSpPr>
          <p:cNvPr id="13" name="Rectangle 12"/>
          <p:cNvSpPr/>
          <p:nvPr/>
        </p:nvSpPr>
        <p:spPr>
          <a:xfrm>
            <a:off x="6708388" y="3522378"/>
            <a:ext cx="3847098" cy="400006"/>
          </a:xfrm>
          <a:prstGeom prst="rect">
            <a:avLst/>
          </a:prstGeom>
        </p:spPr>
        <p:txBody>
          <a:bodyPr wrap="square">
            <a:spAutoFit/>
          </a:bodyPr>
          <a:lstStyle/>
          <a:p>
            <a:pPr algn="ctr"/>
            <a:r>
              <a:rPr lang="en-US" sz="1999" b="1" dirty="0">
                <a:solidFill>
                  <a:schemeClr val="accent4">
                    <a:lumMod val="50000"/>
                  </a:schemeClr>
                </a:solidFill>
              </a:rPr>
              <a:t>Doctrine &amp; Tactics Change</a:t>
            </a:r>
          </a:p>
        </p:txBody>
      </p:sp>
      <p:sp>
        <p:nvSpPr>
          <p:cNvPr id="14" name="Rectangle 13"/>
          <p:cNvSpPr/>
          <p:nvPr/>
        </p:nvSpPr>
        <p:spPr>
          <a:xfrm>
            <a:off x="1834672" y="3510557"/>
            <a:ext cx="3847098" cy="400006"/>
          </a:xfrm>
          <a:prstGeom prst="rect">
            <a:avLst/>
          </a:prstGeom>
        </p:spPr>
        <p:txBody>
          <a:bodyPr wrap="square">
            <a:spAutoFit/>
          </a:bodyPr>
          <a:lstStyle/>
          <a:p>
            <a:pPr algn="ctr"/>
            <a:r>
              <a:rPr lang="en-US" sz="1999" b="1" dirty="0">
                <a:solidFill>
                  <a:schemeClr val="accent4">
                    <a:lumMod val="50000"/>
                  </a:schemeClr>
                </a:solidFill>
              </a:rPr>
              <a:t>Everyone Is a Novice User</a:t>
            </a:r>
          </a:p>
        </p:txBody>
      </p:sp>
      <p:pic>
        <p:nvPicPr>
          <p:cNvPr id="1027" name="Picture 3" descr="P:\Serious Gaming\wearable game with g48\tech watch 2016-9-21\oc_p1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86" y="3938008"/>
            <a:ext cx="2666305" cy="1926851"/>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029" name="Picture 5" descr="P:\Serious Gaming\wearable game with g48\tech watch 2016-9-21\radar - 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575" y="1497956"/>
            <a:ext cx="1904504" cy="1900413"/>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030" name="Picture 6" descr="P:\Serious Gaming\wearable game with g48\tech watch 2016-9-21\sshot50880f730a197 - cropp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015" y="4043818"/>
            <a:ext cx="3516413" cy="180921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7" name="Picture 6" descr="P:\Serious Gaming\internal funding for games - raw materials\HIVELET NTI Squad-X Proposal\clipart\soldier - smal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6733" y="1532490"/>
            <a:ext cx="2500507" cy="1826190"/>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2341376" y="5954610"/>
            <a:ext cx="7325739" cy="369236"/>
          </a:xfrm>
          <a:prstGeom prst="rect">
            <a:avLst/>
          </a:prstGeom>
        </p:spPr>
        <p:txBody>
          <a:bodyPr wrap="none">
            <a:spAutoFit/>
          </a:bodyPr>
          <a:lstStyle/>
          <a:p>
            <a:pPr algn="ctr"/>
            <a:r>
              <a:rPr lang="en-US" sz="1799" b="1" dirty="0"/>
              <a:t>…and the whole analysis might reset when the adversary adapts.</a:t>
            </a:r>
          </a:p>
        </p:txBody>
      </p:sp>
    </p:spTree>
    <p:extLst>
      <p:ext uri="{BB962C8B-B14F-4D97-AF65-F5344CB8AC3E}">
        <p14:creationId xmlns:p14="http://schemas.microsoft.com/office/powerpoint/2010/main" val="2524386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Rapid-Play Serious Games</a:t>
            </a:r>
            <a:endParaRPr lang="en-US" b="0" dirty="0"/>
          </a:p>
        </p:txBody>
      </p:sp>
      <p:grpSp>
        <p:nvGrpSpPr>
          <p:cNvPr id="15" name="Group 14"/>
          <p:cNvGrpSpPr/>
          <p:nvPr/>
        </p:nvGrpSpPr>
        <p:grpSpPr>
          <a:xfrm>
            <a:off x="1719650" y="1360539"/>
            <a:ext cx="8890607" cy="4217076"/>
            <a:chOff x="800380" y="1604849"/>
            <a:chExt cx="7742136" cy="3672319"/>
          </a:xfrm>
        </p:grpSpPr>
        <p:grpSp>
          <p:nvGrpSpPr>
            <p:cNvPr id="5" name="Group 4"/>
            <p:cNvGrpSpPr/>
            <p:nvPr/>
          </p:nvGrpSpPr>
          <p:grpSpPr>
            <a:xfrm>
              <a:off x="800380" y="1935016"/>
              <a:ext cx="2163216" cy="2062517"/>
              <a:chOff x="-76200" y="685800"/>
              <a:chExt cx="5410200" cy="5410200"/>
            </a:xfrm>
          </p:grpSpPr>
          <p:sp>
            <p:nvSpPr>
              <p:cNvPr id="12" name="Circular Arrow 11"/>
              <p:cNvSpPr/>
              <p:nvPr/>
            </p:nvSpPr>
            <p:spPr bwMode="auto">
              <a:xfrm>
                <a:off x="-76200" y="685800"/>
                <a:ext cx="5410200" cy="5410200"/>
              </a:xfrm>
              <a:prstGeom prst="circularArrow">
                <a:avLst>
                  <a:gd name="adj1" fmla="val 8421"/>
                  <a:gd name="adj2" fmla="val 1142319"/>
                  <a:gd name="adj3" fmla="val 8671235"/>
                  <a:gd name="adj4" fmla="val 10240726"/>
                  <a:gd name="adj5" fmla="val 12500"/>
                </a:avLst>
              </a:prstGeom>
              <a:solidFill>
                <a:schemeClr val="bg1">
                  <a:lumMod val="85000"/>
                </a:schemeClr>
              </a:solidFill>
              <a:ln w="12700"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200" b="1" dirty="0"/>
              </a:p>
            </p:txBody>
          </p:sp>
          <p:sp>
            <p:nvSpPr>
              <p:cNvPr id="6" name="Circular Arrow 5"/>
              <p:cNvSpPr/>
              <p:nvPr/>
            </p:nvSpPr>
            <p:spPr bwMode="auto">
              <a:xfrm rot="12600000">
                <a:off x="1154325" y="1294296"/>
                <a:ext cx="2949150" cy="2949150"/>
              </a:xfrm>
              <a:prstGeom prst="circularArrow">
                <a:avLst>
                  <a:gd name="adj1" fmla="val 8421"/>
                  <a:gd name="adj2" fmla="val 1142319"/>
                  <a:gd name="adj3" fmla="val 8671235"/>
                  <a:gd name="adj4" fmla="val 10373691"/>
                  <a:gd name="adj5" fmla="val 12500"/>
                </a:avLst>
              </a:prstGeom>
              <a:solidFill>
                <a:schemeClr val="bg1">
                  <a:lumMod val="75000"/>
                </a:schemeClr>
              </a:solidFill>
              <a:ln w="12700"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200" b="1" dirty="0"/>
              </a:p>
            </p:txBody>
          </p:sp>
          <p:sp>
            <p:nvSpPr>
              <p:cNvPr id="3" name="Circular Arrow 2"/>
              <p:cNvSpPr/>
              <p:nvPr/>
            </p:nvSpPr>
            <p:spPr bwMode="auto">
              <a:xfrm rot="4500000">
                <a:off x="2051889" y="2729531"/>
                <a:ext cx="1154020" cy="1154020"/>
              </a:xfrm>
              <a:prstGeom prst="circularArrow">
                <a:avLst>
                  <a:gd name="adj1" fmla="val 8421"/>
                  <a:gd name="adj2" fmla="val 1142319"/>
                  <a:gd name="adj3" fmla="val 8671235"/>
                  <a:gd name="adj4" fmla="val 10513826"/>
                  <a:gd name="adj5" fmla="val 12500"/>
                </a:avLst>
              </a:prstGeom>
              <a:solidFill>
                <a:schemeClr val="bg1">
                  <a:lumMod val="65000"/>
                </a:schemeClr>
              </a:solidFill>
              <a:ln w="12700" cap="flat" cmpd="sng" algn="ctr">
                <a:no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200" b="1" dirty="0"/>
              </a:p>
            </p:txBody>
          </p:sp>
        </p:grpSp>
        <p:sp>
          <p:nvSpPr>
            <p:cNvPr id="4" name="Rectangle 3"/>
            <p:cNvSpPr/>
            <p:nvPr/>
          </p:nvSpPr>
          <p:spPr>
            <a:xfrm>
              <a:off x="3323562" y="4821533"/>
              <a:ext cx="317155" cy="455631"/>
            </a:xfrm>
            <a:prstGeom prst="rect">
              <a:avLst/>
            </a:prstGeom>
          </p:spPr>
          <p:txBody>
            <a:bodyPr wrap="none">
              <a:spAutoFit/>
            </a:bodyPr>
            <a:lstStyle/>
            <a:p>
              <a:pPr algn="ctr"/>
              <a:r>
                <a:rPr lang="en-US" sz="2800" dirty="0">
                  <a:solidFill>
                    <a:srgbClr val="5172B3"/>
                  </a:solidFill>
                </a:rPr>
                <a:t>x</a:t>
              </a:r>
            </a:p>
          </p:txBody>
        </p:sp>
        <p:sp>
          <p:nvSpPr>
            <p:cNvPr id="9" name="Rectangle 8"/>
            <p:cNvSpPr/>
            <p:nvPr/>
          </p:nvSpPr>
          <p:spPr>
            <a:xfrm>
              <a:off x="1462226" y="2603848"/>
              <a:ext cx="857381" cy="187613"/>
            </a:xfrm>
            <a:prstGeom prst="rect">
              <a:avLst/>
            </a:prstGeom>
          </p:spPr>
          <p:txBody>
            <a:bodyPr wrap="none">
              <a:spAutoFit/>
            </a:bodyPr>
            <a:lstStyle/>
            <a:p>
              <a:pPr algn="ctr"/>
              <a:r>
                <a:rPr lang="en-US" sz="800" b="1" dirty="0"/>
                <a:t>1-2 minute turns</a:t>
              </a:r>
            </a:p>
          </p:txBody>
        </p:sp>
        <p:sp>
          <p:nvSpPr>
            <p:cNvPr id="10" name="Rectangle 9"/>
            <p:cNvSpPr/>
            <p:nvPr/>
          </p:nvSpPr>
          <p:spPr>
            <a:xfrm>
              <a:off x="1321383" y="3172277"/>
              <a:ext cx="1121211" cy="201013"/>
            </a:xfrm>
            <a:prstGeom prst="rect">
              <a:avLst/>
            </a:prstGeom>
          </p:spPr>
          <p:txBody>
            <a:bodyPr wrap="none">
              <a:spAutoFit/>
            </a:bodyPr>
            <a:lstStyle/>
            <a:p>
              <a:pPr algn="ctr"/>
              <a:r>
                <a:rPr lang="en-US" sz="900" b="1" dirty="0"/>
                <a:t>10-15 minute games</a:t>
              </a:r>
            </a:p>
          </p:txBody>
        </p:sp>
        <p:sp>
          <p:nvSpPr>
            <p:cNvPr id="11" name="Rectangle 10"/>
            <p:cNvSpPr/>
            <p:nvPr/>
          </p:nvSpPr>
          <p:spPr>
            <a:xfrm>
              <a:off x="3748396" y="4927001"/>
              <a:ext cx="1690751" cy="294820"/>
            </a:xfrm>
            <a:prstGeom prst="rect">
              <a:avLst/>
            </a:prstGeom>
          </p:spPr>
          <p:txBody>
            <a:bodyPr wrap="none">
              <a:spAutoFit/>
            </a:bodyPr>
            <a:lstStyle/>
            <a:p>
              <a:pPr algn="ctr"/>
              <a:r>
                <a:rPr lang="en-US" sz="1600" b="1" dirty="0">
                  <a:solidFill>
                    <a:srgbClr val="5172B3"/>
                  </a:solidFill>
                </a:rPr>
                <a:t>many participants</a:t>
              </a:r>
            </a:p>
          </p:txBody>
        </p:sp>
        <p:sp>
          <p:nvSpPr>
            <p:cNvPr id="13" name="Rectangle 12"/>
            <p:cNvSpPr/>
            <p:nvPr/>
          </p:nvSpPr>
          <p:spPr>
            <a:xfrm>
              <a:off x="1402346" y="3804806"/>
              <a:ext cx="959284" cy="201013"/>
            </a:xfrm>
            <a:prstGeom prst="rect">
              <a:avLst/>
            </a:prstGeom>
          </p:spPr>
          <p:txBody>
            <a:bodyPr wrap="none">
              <a:spAutoFit/>
            </a:bodyPr>
            <a:lstStyle/>
            <a:p>
              <a:pPr algn="ctr"/>
              <a:r>
                <a:rPr lang="en-US" sz="900" b="1" dirty="0"/>
                <a:t>1-2 hour session</a:t>
              </a:r>
            </a:p>
          </p:txBody>
        </p:sp>
        <p:sp>
          <p:nvSpPr>
            <p:cNvPr id="18" name="Rectangle 17"/>
            <p:cNvSpPr/>
            <p:nvPr/>
          </p:nvSpPr>
          <p:spPr>
            <a:xfrm>
              <a:off x="5617983" y="4821537"/>
              <a:ext cx="317155" cy="455631"/>
            </a:xfrm>
            <a:prstGeom prst="rect">
              <a:avLst/>
            </a:prstGeom>
          </p:spPr>
          <p:txBody>
            <a:bodyPr wrap="none">
              <a:spAutoFit/>
            </a:bodyPr>
            <a:lstStyle/>
            <a:p>
              <a:pPr algn="ctr"/>
              <a:r>
                <a:rPr lang="en-US" sz="2800" dirty="0">
                  <a:solidFill>
                    <a:srgbClr val="5172B3"/>
                  </a:solidFill>
                </a:rPr>
                <a:t>x</a:t>
              </a:r>
            </a:p>
          </p:txBody>
        </p:sp>
        <p:sp>
          <p:nvSpPr>
            <p:cNvPr id="19" name="Rectangle 18"/>
            <p:cNvSpPr/>
            <p:nvPr/>
          </p:nvSpPr>
          <p:spPr>
            <a:xfrm>
              <a:off x="6155725" y="4927001"/>
              <a:ext cx="1510676" cy="294820"/>
            </a:xfrm>
            <a:prstGeom prst="rect">
              <a:avLst/>
            </a:prstGeom>
          </p:spPr>
          <p:txBody>
            <a:bodyPr wrap="none">
              <a:spAutoFit/>
            </a:bodyPr>
            <a:lstStyle/>
            <a:p>
              <a:pPr algn="ctr"/>
              <a:r>
                <a:rPr lang="en-US" sz="1600" b="1" dirty="0">
                  <a:solidFill>
                    <a:srgbClr val="5172B3"/>
                  </a:solidFill>
                </a:rPr>
                <a:t>many scenarios</a:t>
              </a:r>
            </a:p>
          </p:txBody>
        </p:sp>
        <p:grpSp>
          <p:nvGrpSpPr>
            <p:cNvPr id="20" name="Group 19"/>
            <p:cNvGrpSpPr/>
            <p:nvPr/>
          </p:nvGrpSpPr>
          <p:grpSpPr>
            <a:xfrm>
              <a:off x="6669902" y="2347898"/>
              <a:ext cx="1167062" cy="1198861"/>
              <a:chOff x="7731724" y="3048000"/>
              <a:chExt cx="1157644" cy="1179984"/>
            </a:xfrm>
          </p:grpSpPr>
          <p:sp>
            <p:nvSpPr>
              <p:cNvPr id="7" name="Rounded Rectangle 6"/>
              <p:cNvSpPr/>
              <p:nvPr/>
            </p:nvSpPr>
            <p:spPr bwMode="auto">
              <a:xfrm>
                <a:off x="7731724" y="3048000"/>
                <a:ext cx="1157644" cy="1179984"/>
              </a:xfrm>
              <a:prstGeom prst="roundRect">
                <a:avLst/>
              </a:prstGeom>
              <a:noFill/>
              <a:ln w="57150" cap="flat" cmpd="sng" algn="ctr">
                <a:solidFill>
                  <a:schemeClr val="bg1">
                    <a:lumMod val="50000"/>
                  </a:schemeClr>
                </a:solidFill>
                <a:prstDash val="solid"/>
                <a:round/>
                <a:headEnd type="none" w="sm" len="sm"/>
                <a:tailEnd type="none" w="sm" len="sm"/>
              </a:ln>
              <a:effectLst/>
            </p:spPr>
            <p:txBody>
              <a:bodyPr vert="horz" wrap="square" lIns="68580" tIns="34290" rIns="68580" bIns="34290" numCol="1" rtlCol="0" anchor="ctr" anchorCtr="0" compatLnSpc="1">
                <a:prstTxWarp prst="textNoShape">
                  <a:avLst/>
                </a:prstTxWarp>
              </a:bodyPr>
              <a:lstStyle/>
              <a:p>
                <a:pPr algn="ctr" eaLnBrk="0" fontAlgn="base" hangingPunct="0">
                  <a:spcBef>
                    <a:spcPct val="0"/>
                  </a:spcBef>
                  <a:spcAft>
                    <a:spcPct val="0"/>
                  </a:spcAft>
                </a:pPr>
                <a:endParaRPr lang="en-US" sz="1200" b="1" dirty="0"/>
              </a:p>
            </p:txBody>
          </p:sp>
          <p:pic>
            <p:nvPicPr>
              <p:cNvPr id="2054" name="Picture 6" descr="P:\div sem on games\Disaster Icon 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54315" y="3134565"/>
                <a:ext cx="912462" cy="1006855"/>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p:cNvSpPr txBox="1"/>
            <p:nvPr/>
          </p:nvSpPr>
          <p:spPr>
            <a:xfrm>
              <a:off x="1451903" y="1604849"/>
              <a:ext cx="860173" cy="402028"/>
            </a:xfrm>
            <a:prstGeom prst="rect">
              <a:avLst/>
            </a:prstGeom>
            <a:noFill/>
          </p:spPr>
          <p:txBody>
            <a:bodyPr wrap="none" rtlCol="0">
              <a:spAutoFit/>
            </a:bodyPr>
            <a:lstStyle/>
            <a:p>
              <a:pPr algn="ctr"/>
              <a:r>
                <a:rPr lang="en-US" b="1" dirty="0"/>
                <a:t>Short</a:t>
              </a:r>
            </a:p>
          </p:txBody>
        </p:sp>
        <p:sp>
          <p:nvSpPr>
            <p:cNvPr id="23" name="TextBox 22"/>
            <p:cNvSpPr txBox="1"/>
            <p:nvPr/>
          </p:nvSpPr>
          <p:spPr>
            <a:xfrm>
              <a:off x="3812612" y="1604849"/>
              <a:ext cx="1562326" cy="402028"/>
            </a:xfrm>
            <a:prstGeom prst="rect">
              <a:avLst/>
            </a:prstGeom>
            <a:noFill/>
          </p:spPr>
          <p:txBody>
            <a:bodyPr wrap="none" rtlCol="0">
              <a:spAutoFit/>
            </a:bodyPr>
            <a:lstStyle/>
            <a:p>
              <a:pPr algn="ctr"/>
              <a:r>
                <a:rPr lang="en-US" b="1" dirty="0"/>
                <a:t>Accessible</a:t>
              </a:r>
            </a:p>
          </p:txBody>
        </p:sp>
        <p:sp>
          <p:nvSpPr>
            <p:cNvPr id="24" name="TextBox 23"/>
            <p:cNvSpPr txBox="1"/>
            <p:nvPr/>
          </p:nvSpPr>
          <p:spPr>
            <a:xfrm>
              <a:off x="6629789" y="1604849"/>
              <a:ext cx="1157505" cy="402028"/>
            </a:xfrm>
            <a:prstGeom prst="rect">
              <a:avLst/>
            </a:prstGeom>
            <a:noFill/>
          </p:spPr>
          <p:txBody>
            <a:bodyPr wrap="none" rtlCol="0">
              <a:spAutoFit/>
            </a:bodyPr>
            <a:lstStyle/>
            <a:p>
              <a:pPr algn="ctr"/>
              <a:r>
                <a:rPr lang="en-US" b="1" dirty="0"/>
                <a:t>Flexible</a:t>
              </a:r>
            </a:p>
          </p:txBody>
        </p:sp>
        <p:sp>
          <p:nvSpPr>
            <p:cNvPr id="25" name="Rectangle 24"/>
            <p:cNvSpPr/>
            <p:nvPr/>
          </p:nvSpPr>
          <p:spPr>
            <a:xfrm>
              <a:off x="2040682" y="4927001"/>
              <a:ext cx="1133775" cy="294820"/>
            </a:xfrm>
            <a:prstGeom prst="rect">
              <a:avLst/>
            </a:prstGeom>
          </p:spPr>
          <p:txBody>
            <a:bodyPr wrap="none">
              <a:spAutoFit/>
            </a:bodyPr>
            <a:lstStyle/>
            <a:p>
              <a:pPr algn="ctr"/>
              <a:r>
                <a:rPr lang="en-US" sz="1600" b="1" dirty="0">
                  <a:solidFill>
                    <a:srgbClr val="5172B3"/>
                  </a:solidFill>
                </a:rPr>
                <a:t>many plays</a:t>
              </a:r>
            </a:p>
          </p:txBody>
        </p:sp>
        <p:sp>
          <p:nvSpPr>
            <p:cNvPr id="28" name="Rectangle 27"/>
            <p:cNvSpPr/>
            <p:nvPr/>
          </p:nvSpPr>
          <p:spPr>
            <a:xfrm>
              <a:off x="3759890" y="4258906"/>
              <a:ext cx="1883669" cy="511468"/>
            </a:xfrm>
            <a:prstGeom prst="rect">
              <a:avLst/>
            </a:prstGeom>
          </p:spPr>
          <p:txBody>
            <a:bodyPr wrap="none">
              <a:spAutoFit/>
            </a:bodyPr>
            <a:lstStyle/>
            <a:p>
              <a:pPr marL="128588" indent="-128588">
                <a:spcAft>
                  <a:spcPts val="450"/>
                </a:spcAft>
                <a:buFont typeface="Arial"/>
                <a:buChar char="•"/>
              </a:pPr>
              <a:r>
                <a:rPr lang="en-US" sz="1400" b="1" dirty="0">
                  <a:solidFill>
                    <a:schemeClr val="tx1">
                      <a:lumMod val="65000"/>
                      <a:lumOff val="35000"/>
                    </a:schemeClr>
                  </a:solidFill>
                </a:rPr>
                <a:t>No special equipment</a:t>
              </a:r>
            </a:p>
            <a:p>
              <a:pPr marL="128588" indent="-128588">
                <a:spcAft>
                  <a:spcPts val="450"/>
                </a:spcAft>
                <a:buFont typeface="Arial"/>
                <a:buChar char="•"/>
              </a:pPr>
              <a:r>
                <a:rPr lang="en-US" sz="1400" b="1" dirty="0">
                  <a:solidFill>
                    <a:schemeClr val="tx1">
                      <a:lumMod val="65000"/>
                      <a:lumOff val="35000"/>
                    </a:schemeClr>
                  </a:solidFill>
                </a:rPr>
                <a:t>Play remotely</a:t>
              </a:r>
              <a:endParaRPr lang="en-US" sz="1400" dirty="0">
                <a:solidFill>
                  <a:schemeClr val="tx1">
                    <a:lumMod val="65000"/>
                    <a:lumOff val="35000"/>
                  </a:schemeClr>
                </a:solidFill>
              </a:endParaRPr>
            </a:p>
          </p:txBody>
        </p:sp>
        <p:sp>
          <p:nvSpPr>
            <p:cNvPr id="29" name="Rectangle 28"/>
            <p:cNvSpPr/>
            <p:nvPr/>
          </p:nvSpPr>
          <p:spPr>
            <a:xfrm>
              <a:off x="6251235" y="4258906"/>
              <a:ext cx="2291281" cy="511468"/>
            </a:xfrm>
            <a:prstGeom prst="rect">
              <a:avLst/>
            </a:prstGeom>
          </p:spPr>
          <p:txBody>
            <a:bodyPr wrap="none">
              <a:spAutoFit/>
            </a:bodyPr>
            <a:lstStyle/>
            <a:p>
              <a:pPr marL="128588" indent="-128588">
                <a:spcAft>
                  <a:spcPts val="450"/>
                </a:spcAft>
                <a:buFont typeface="Arial"/>
                <a:buChar char="•"/>
              </a:pPr>
              <a:r>
                <a:rPr lang="en-US" sz="1400" b="1" dirty="0">
                  <a:solidFill>
                    <a:schemeClr val="tx1">
                      <a:lumMod val="65000"/>
                      <a:lumOff val="35000"/>
                    </a:schemeClr>
                  </a:solidFill>
                </a:rPr>
                <a:t>Easy to generate scenarios</a:t>
              </a:r>
            </a:p>
            <a:p>
              <a:pPr marL="128588" indent="-128588">
                <a:spcAft>
                  <a:spcPts val="450"/>
                </a:spcAft>
                <a:buFont typeface="Arial"/>
                <a:buChar char="•"/>
              </a:pPr>
              <a:r>
                <a:rPr lang="en-US" sz="1400" b="1" dirty="0">
                  <a:solidFill>
                    <a:schemeClr val="tx1">
                      <a:lumMod val="65000"/>
                      <a:lumOff val="35000"/>
                    </a:schemeClr>
                  </a:solidFill>
                </a:rPr>
                <a:t>Easy to modify objectives</a:t>
              </a:r>
              <a:endParaRPr lang="en-US" sz="1400" dirty="0">
                <a:solidFill>
                  <a:schemeClr val="tx1">
                    <a:lumMod val="65000"/>
                    <a:lumOff val="35000"/>
                  </a:schemeClr>
                </a:solidFill>
              </a:endParaRPr>
            </a:p>
          </p:txBody>
        </p:sp>
        <p:sp>
          <p:nvSpPr>
            <p:cNvPr id="30" name="Rectangle 29"/>
            <p:cNvSpPr/>
            <p:nvPr/>
          </p:nvSpPr>
          <p:spPr>
            <a:xfrm>
              <a:off x="1036199" y="4258906"/>
              <a:ext cx="1900420" cy="511468"/>
            </a:xfrm>
            <a:prstGeom prst="rect">
              <a:avLst/>
            </a:prstGeom>
          </p:spPr>
          <p:txBody>
            <a:bodyPr wrap="none">
              <a:spAutoFit/>
            </a:bodyPr>
            <a:lstStyle/>
            <a:p>
              <a:pPr marL="128588" indent="-128588">
                <a:spcAft>
                  <a:spcPts val="450"/>
                </a:spcAft>
                <a:buFont typeface="Arial"/>
                <a:buChar char="•"/>
              </a:pPr>
              <a:r>
                <a:rPr lang="en-US" sz="1400" b="1" dirty="0">
                  <a:solidFill>
                    <a:schemeClr val="tx1">
                      <a:lumMod val="65000"/>
                      <a:lumOff val="35000"/>
                    </a:schemeClr>
                  </a:solidFill>
                </a:rPr>
                <a:t>Minutes to hours</a:t>
              </a:r>
            </a:p>
            <a:p>
              <a:pPr marL="128588" indent="-128588">
                <a:spcAft>
                  <a:spcPts val="450"/>
                </a:spcAft>
                <a:buFont typeface="Arial"/>
                <a:buChar char="•"/>
              </a:pPr>
              <a:r>
                <a:rPr lang="en-US" sz="1400" b="1" dirty="0">
                  <a:solidFill>
                    <a:schemeClr val="tx1">
                      <a:lumMod val="65000"/>
                      <a:lumOff val="35000"/>
                    </a:schemeClr>
                  </a:solidFill>
                </a:rPr>
                <a:t>Focused domain slice</a:t>
              </a:r>
            </a:p>
          </p:txBody>
        </p:sp>
        <p:pic>
          <p:nvPicPr>
            <p:cNvPr id="14" name="Picture 2" descr="P:\Serious Gaming\HIBRID biosurveillance\HPW 2016 on HIBRID\watermarked\stock-vector-internet-icon-internet-icon-eps-internet-icon-vector-internet-icon-eps-internet-icon-jpg-416106427 - clea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9491" y="2204295"/>
              <a:ext cx="1858004" cy="140128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p:cNvCxnSpPr/>
            <p:nvPr/>
          </p:nvCxnSpPr>
          <p:spPr>
            <a:xfrm>
              <a:off x="3482138" y="1687926"/>
              <a:ext cx="0" cy="304274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76559" y="1687926"/>
              <a:ext cx="0" cy="3042748"/>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 name="Rectangle 30"/>
          <p:cNvSpPr/>
          <p:nvPr/>
        </p:nvSpPr>
        <p:spPr>
          <a:xfrm>
            <a:off x="4799221" y="6513082"/>
            <a:ext cx="1994457" cy="261610"/>
          </a:xfrm>
          <a:prstGeom prst="rect">
            <a:avLst/>
          </a:prstGeom>
        </p:spPr>
        <p:txBody>
          <a:bodyPr wrap="none">
            <a:spAutoFit/>
          </a:bodyPr>
          <a:lstStyle/>
          <a:p>
            <a:r>
              <a:rPr lang="en-US" sz="1100" dirty="0"/>
              <a:t>Images = icons created at LL</a:t>
            </a:r>
          </a:p>
        </p:txBody>
      </p:sp>
    </p:spTree>
    <p:extLst>
      <p:ext uri="{BB962C8B-B14F-4D97-AF65-F5344CB8AC3E}">
        <p14:creationId xmlns:p14="http://schemas.microsoft.com/office/powerpoint/2010/main" val="9871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Analyzing User-Facing Future Technology is Hard</a:t>
            </a:r>
          </a:p>
        </p:txBody>
      </p:sp>
      <p:grpSp>
        <p:nvGrpSpPr>
          <p:cNvPr id="11" name="Group 10"/>
          <p:cNvGrpSpPr/>
          <p:nvPr/>
        </p:nvGrpSpPr>
        <p:grpSpPr>
          <a:xfrm>
            <a:off x="1218882" y="1067415"/>
            <a:ext cx="9903420" cy="4875530"/>
            <a:chOff x="1447800" y="1295400"/>
            <a:chExt cx="6096000" cy="4876800"/>
          </a:xfrm>
          <a:solidFill>
            <a:srgbClr val="E0DCC2"/>
          </a:solidFill>
        </p:grpSpPr>
        <p:sp>
          <p:nvSpPr>
            <p:cNvPr id="5" name="Rectangle 4"/>
            <p:cNvSpPr/>
            <p:nvPr/>
          </p:nvSpPr>
          <p:spPr bwMode="auto">
            <a:xfrm>
              <a:off x="1447800" y="1295400"/>
              <a:ext cx="3048000" cy="2438400"/>
            </a:xfrm>
            <a:prstGeom prst="rect">
              <a:avLst/>
            </a:prstGeom>
            <a:grpFill/>
            <a:ln w="12700" cap="flat" cmpd="sng" algn="ctr">
              <a:solidFill>
                <a:schemeClr val="bg1">
                  <a:lumMod val="6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7" name="Rectangle 6"/>
            <p:cNvSpPr/>
            <p:nvPr/>
          </p:nvSpPr>
          <p:spPr bwMode="auto">
            <a:xfrm>
              <a:off x="4495800" y="1295400"/>
              <a:ext cx="3048000" cy="2438400"/>
            </a:xfrm>
            <a:prstGeom prst="rect">
              <a:avLst/>
            </a:prstGeom>
            <a:grpFill/>
            <a:ln w="12700" cap="flat" cmpd="sng" algn="ctr">
              <a:solidFill>
                <a:schemeClr val="bg1">
                  <a:lumMod val="6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8" name="Rectangle 7"/>
            <p:cNvSpPr/>
            <p:nvPr/>
          </p:nvSpPr>
          <p:spPr bwMode="auto">
            <a:xfrm>
              <a:off x="1447800" y="3733800"/>
              <a:ext cx="3048000" cy="2438400"/>
            </a:xfrm>
            <a:prstGeom prst="rect">
              <a:avLst/>
            </a:prstGeom>
            <a:grpFill/>
            <a:ln w="12700" cap="flat" cmpd="sng" algn="ctr">
              <a:solidFill>
                <a:schemeClr val="bg1">
                  <a:lumMod val="6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9" name="Rectangle 8"/>
            <p:cNvSpPr/>
            <p:nvPr/>
          </p:nvSpPr>
          <p:spPr bwMode="auto">
            <a:xfrm>
              <a:off x="4495800" y="3733800"/>
              <a:ext cx="3048000" cy="2438400"/>
            </a:xfrm>
            <a:prstGeom prst="rect">
              <a:avLst/>
            </a:prstGeom>
            <a:grpFill/>
            <a:ln w="12700" cap="flat" cmpd="sng" algn="ctr">
              <a:solidFill>
                <a:schemeClr val="bg1">
                  <a:lumMod val="65000"/>
                </a:schemeClr>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grpSp>
      <p:sp>
        <p:nvSpPr>
          <p:cNvPr id="10" name="Rectangle 9"/>
          <p:cNvSpPr/>
          <p:nvPr/>
        </p:nvSpPr>
        <p:spPr>
          <a:xfrm>
            <a:off x="1942593" y="1069992"/>
            <a:ext cx="3847098" cy="400006"/>
          </a:xfrm>
          <a:prstGeom prst="rect">
            <a:avLst/>
          </a:prstGeom>
        </p:spPr>
        <p:txBody>
          <a:bodyPr wrap="square">
            <a:spAutoFit/>
          </a:bodyPr>
          <a:lstStyle/>
          <a:p>
            <a:pPr algn="ctr"/>
            <a:r>
              <a:rPr lang="en-US" sz="1999" b="1" dirty="0">
                <a:solidFill>
                  <a:schemeClr val="accent4">
                    <a:lumMod val="50000"/>
                  </a:schemeClr>
                </a:solidFill>
              </a:rPr>
              <a:t>Requirements Unknown</a:t>
            </a:r>
          </a:p>
        </p:txBody>
      </p:sp>
      <p:sp>
        <p:nvSpPr>
          <p:cNvPr id="12" name="Rectangle 11"/>
          <p:cNvSpPr/>
          <p:nvPr/>
        </p:nvSpPr>
        <p:spPr>
          <a:xfrm>
            <a:off x="6170592" y="1067415"/>
            <a:ext cx="4951710" cy="400006"/>
          </a:xfrm>
          <a:prstGeom prst="rect">
            <a:avLst/>
          </a:prstGeom>
        </p:spPr>
        <p:txBody>
          <a:bodyPr wrap="square">
            <a:spAutoFit/>
          </a:bodyPr>
          <a:lstStyle/>
          <a:p>
            <a:pPr algn="ctr"/>
            <a:r>
              <a:rPr lang="en-US" sz="1999" b="1" dirty="0">
                <a:solidFill>
                  <a:schemeClr val="accent4">
                    <a:lumMod val="50000"/>
                  </a:schemeClr>
                </a:solidFill>
              </a:rPr>
              <a:t>Operators &amp; Experts Bad at Theorizing</a:t>
            </a:r>
          </a:p>
        </p:txBody>
      </p:sp>
      <p:sp>
        <p:nvSpPr>
          <p:cNvPr id="13" name="Rectangle 12"/>
          <p:cNvSpPr/>
          <p:nvPr/>
        </p:nvSpPr>
        <p:spPr>
          <a:xfrm>
            <a:off x="6708388" y="3522378"/>
            <a:ext cx="3847098" cy="400006"/>
          </a:xfrm>
          <a:prstGeom prst="rect">
            <a:avLst/>
          </a:prstGeom>
        </p:spPr>
        <p:txBody>
          <a:bodyPr wrap="square">
            <a:spAutoFit/>
          </a:bodyPr>
          <a:lstStyle/>
          <a:p>
            <a:pPr algn="ctr"/>
            <a:r>
              <a:rPr lang="en-US" sz="1999" b="1" dirty="0">
                <a:solidFill>
                  <a:schemeClr val="accent4">
                    <a:lumMod val="50000"/>
                  </a:schemeClr>
                </a:solidFill>
              </a:rPr>
              <a:t>Doctrine &amp; Tactics Change</a:t>
            </a:r>
          </a:p>
        </p:txBody>
      </p:sp>
      <p:sp>
        <p:nvSpPr>
          <p:cNvPr id="14" name="Rectangle 13"/>
          <p:cNvSpPr/>
          <p:nvPr/>
        </p:nvSpPr>
        <p:spPr>
          <a:xfrm>
            <a:off x="1834672" y="3510557"/>
            <a:ext cx="3847098" cy="400006"/>
          </a:xfrm>
          <a:prstGeom prst="rect">
            <a:avLst/>
          </a:prstGeom>
        </p:spPr>
        <p:txBody>
          <a:bodyPr wrap="square">
            <a:spAutoFit/>
          </a:bodyPr>
          <a:lstStyle/>
          <a:p>
            <a:pPr algn="ctr"/>
            <a:r>
              <a:rPr lang="en-US" sz="1999" b="1" dirty="0">
                <a:solidFill>
                  <a:schemeClr val="accent4">
                    <a:lumMod val="50000"/>
                  </a:schemeClr>
                </a:solidFill>
              </a:rPr>
              <a:t>Everyone Is a Novice User</a:t>
            </a:r>
          </a:p>
        </p:txBody>
      </p:sp>
      <p:pic>
        <p:nvPicPr>
          <p:cNvPr id="1027" name="Picture 3" descr="P:\Serious Gaming\wearable game with g48\tech watch 2016-9-21\oc_p15.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8786" y="3938008"/>
            <a:ext cx="2666305" cy="1926851"/>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029" name="Picture 5" descr="P:\Serious Gaming\wearable game with g48\tech watch 2016-9-21\radar - smal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0575" y="1497956"/>
            <a:ext cx="1904504" cy="1900413"/>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030" name="Picture 6" descr="P:\Serious Gaming\wearable game with g48\tech watch 2016-9-21\sshot50880f730a197 - croppe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0015" y="4043818"/>
            <a:ext cx="3516413" cy="1809219"/>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pic>
        <p:nvPicPr>
          <p:cNvPr id="17" name="Picture 6" descr="P:\Serious Gaming\internal funding for games - raw materials\HIVELET NTI Squad-X Proposal\clipart\soldier - small.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6733" y="1532490"/>
            <a:ext cx="2500507" cy="1826190"/>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4" name="Rectangle 3"/>
          <p:cNvSpPr/>
          <p:nvPr/>
        </p:nvSpPr>
        <p:spPr>
          <a:xfrm>
            <a:off x="2341376" y="5954610"/>
            <a:ext cx="7325739" cy="369236"/>
          </a:xfrm>
          <a:prstGeom prst="rect">
            <a:avLst/>
          </a:prstGeom>
        </p:spPr>
        <p:txBody>
          <a:bodyPr wrap="none">
            <a:spAutoFit/>
          </a:bodyPr>
          <a:lstStyle/>
          <a:p>
            <a:pPr algn="ctr"/>
            <a:r>
              <a:rPr lang="en-US" sz="1799" b="1" dirty="0"/>
              <a:t>…and the whole analysis might reset when the adversary adapts.</a:t>
            </a:r>
          </a:p>
        </p:txBody>
      </p:sp>
    </p:spTree>
    <p:extLst>
      <p:ext uri="{BB962C8B-B14F-4D97-AF65-F5344CB8AC3E}">
        <p14:creationId xmlns:p14="http://schemas.microsoft.com/office/powerpoint/2010/main" val="9792510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Development Lifecycle</a:t>
            </a:r>
          </a:p>
        </p:txBody>
      </p:sp>
      <p:grpSp>
        <p:nvGrpSpPr>
          <p:cNvPr id="13" name="Group 12"/>
          <p:cNvGrpSpPr/>
          <p:nvPr/>
        </p:nvGrpSpPr>
        <p:grpSpPr>
          <a:xfrm>
            <a:off x="1086264" y="1829217"/>
            <a:ext cx="9121876" cy="609441"/>
            <a:chOff x="1084960" y="1371600"/>
            <a:chExt cx="6955536" cy="609600"/>
          </a:xfrm>
        </p:grpSpPr>
        <p:sp>
          <p:nvSpPr>
            <p:cNvPr id="4" name="Rectangle 3"/>
            <p:cNvSpPr/>
            <p:nvPr/>
          </p:nvSpPr>
          <p:spPr bwMode="auto">
            <a:xfrm>
              <a:off x="1084960" y="1371600"/>
              <a:ext cx="2037652" cy="609600"/>
            </a:xfrm>
            <a:prstGeom prst="rect">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5" name="Rectangle 4"/>
            <p:cNvSpPr/>
            <p:nvPr/>
          </p:nvSpPr>
          <p:spPr bwMode="auto">
            <a:xfrm>
              <a:off x="3122612" y="1371600"/>
              <a:ext cx="1414272" cy="457200"/>
            </a:xfrm>
            <a:prstGeom prst="rect">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6" name="Rectangle 5"/>
            <p:cNvSpPr/>
            <p:nvPr/>
          </p:nvSpPr>
          <p:spPr bwMode="auto">
            <a:xfrm>
              <a:off x="4536884" y="1371600"/>
              <a:ext cx="1676400" cy="304800"/>
            </a:xfrm>
            <a:prstGeom prst="rect">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2" name="Rectangle 11"/>
            <p:cNvSpPr/>
            <p:nvPr/>
          </p:nvSpPr>
          <p:spPr bwMode="auto">
            <a:xfrm>
              <a:off x="6170612" y="1371600"/>
              <a:ext cx="1869884" cy="152400"/>
            </a:xfrm>
            <a:prstGeom prst="rect">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grpSp>
      <p:sp>
        <p:nvSpPr>
          <p:cNvPr id="15" name="Circular Arrow 14"/>
          <p:cNvSpPr/>
          <p:nvPr/>
        </p:nvSpPr>
        <p:spPr bwMode="auto">
          <a:xfrm rot="2593956">
            <a:off x="3072282" y="2177371"/>
            <a:ext cx="1226556" cy="1226556"/>
          </a:xfrm>
          <a:prstGeom prst="circularArrow">
            <a:avLst>
              <a:gd name="adj1" fmla="val 14514"/>
              <a:gd name="adj2" fmla="val 1150113"/>
              <a:gd name="adj3" fmla="val 17836894"/>
              <a:gd name="adj4" fmla="val 13641790"/>
              <a:gd name="adj5" fmla="val 13683"/>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6" name="Circular Arrow 15"/>
          <p:cNvSpPr/>
          <p:nvPr/>
        </p:nvSpPr>
        <p:spPr bwMode="auto">
          <a:xfrm rot="2593956">
            <a:off x="4979560" y="2034153"/>
            <a:ext cx="1226556" cy="1226556"/>
          </a:xfrm>
          <a:prstGeom prst="circularArrow">
            <a:avLst>
              <a:gd name="adj1" fmla="val 14514"/>
              <a:gd name="adj2" fmla="val 1150113"/>
              <a:gd name="adj3" fmla="val 17836894"/>
              <a:gd name="adj4" fmla="val 13641790"/>
              <a:gd name="adj5" fmla="val 13683"/>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7" name="Circular Arrow 16"/>
          <p:cNvSpPr/>
          <p:nvPr/>
        </p:nvSpPr>
        <p:spPr bwMode="auto">
          <a:xfrm rot="2593956">
            <a:off x="7186011" y="1878671"/>
            <a:ext cx="1226556" cy="1226556"/>
          </a:xfrm>
          <a:prstGeom prst="circularArrow">
            <a:avLst>
              <a:gd name="adj1" fmla="val 14514"/>
              <a:gd name="adj2" fmla="val 1150113"/>
              <a:gd name="adj3" fmla="val 17836894"/>
              <a:gd name="adj4" fmla="val 13641790"/>
              <a:gd name="adj5" fmla="val 13683"/>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8" name="Right Arrow 17"/>
          <p:cNvSpPr/>
          <p:nvPr/>
        </p:nvSpPr>
        <p:spPr bwMode="auto">
          <a:xfrm>
            <a:off x="9751059" y="1760764"/>
            <a:ext cx="554444" cy="277222"/>
          </a:xfrm>
          <a:prstGeom prst="rightArrow">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grpSp>
        <p:nvGrpSpPr>
          <p:cNvPr id="37" name="Group 36"/>
          <p:cNvGrpSpPr/>
          <p:nvPr/>
        </p:nvGrpSpPr>
        <p:grpSpPr>
          <a:xfrm>
            <a:off x="295248" y="1829217"/>
            <a:ext cx="719771" cy="528426"/>
            <a:chOff x="218394" y="1261368"/>
            <a:chExt cx="719958" cy="528564"/>
          </a:xfrm>
        </p:grpSpPr>
        <p:pic>
          <p:nvPicPr>
            <p:cNvPr id="36" name="Picture 35"/>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552367" y="1294872"/>
              <a:ext cx="262632" cy="262632"/>
            </a:xfrm>
            <a:prstGeom prst="rect">
              <a:avLst/>
            </a:prstGeom>
          </p:spPr>
        </p:pic>
        <p:pic>
          <p:nvPicPr>
            <p:cNvPr id="27" name="Picture 26"/>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290855" y="1261368"/>
              <a:ext cx="262632" cy="262632"/>
            </a:xfrm>
            <a:prstGeom prst="rect">
              <a:avLst/>
            </a:prstGeom>
          </p:spPr>
        </p:pic>
        <p:pic>
          <p:nvPicPr>
            <p:cNvPr id="32" name="Picture 31"/>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395932" y="1359408"/>
              <a:ext cx="262632" cy="262632"/>
            </a:xfrm>
            <a:prstGeom prst="rect">
              <a:avLst/>
            </a:prstGeom>
          </p:spPr>
        </p:pic>
        <p:pic>
          <p:nvPicPr>
            <p:cNvPr id="33" name="Picture 32"/>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467273" y="1527300"/>
              <a:ext cx="262632" cy="262632"/>
            </a:xfrm>
            <a:prstGeom prst="rect">
              <a:avLst/>
            </a:prstGeom>
          </p:spPr>
        </p:pic>
        <p:pic>
          <p:nvPicPr>
            <p:cNvPr id="34" name="Picture 33"/>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218394" y="1499868"/>
              <a:ext cx="262632" cy="262632"/>
            </a:xfrm>
            <a:prstGeom prst="rect">
              <a:avLst/>
            </a:prstGeom>
          </p:spPr>
        </p:pic>
        <p:pic>
          <p:nvPicPr>
            <p:cNvPr id="35" name="Picture 34"/>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675720" y="1499868"/>
              <a:ext cx="262632" cy="262632"/>
            </a:xfrm>
            <a:prstGeom prst="rect">
              <a:avLst/>
            </a:prstGeom>
          </p:spPr>
        </p:pic>
      </p:grpSp>
      <p:pic>
        <p:nvPicPr>
          <p:cNvPr id="40" name="Picture 39"/>
          <p:cNvPicPr>
            <a:picLocks noChangeAspect="1"/>
          </p:cNvPicPr>
          <p:nvPr/>
        </p:nvPicPr>
        <p:blipFill>
          <a:blip r:embed="rId3" cstate="print">
            <a:clrChange>
              <a:clrFrom>
                <a:srgbClr val="FAFAFA"/>
              </a:clrFrom>
              <a:clrTo>
                <a:srgbClr val="FAFAFA">
                  <a:alpha val="0"/>
                </a:srgbClr>
              </a:clrTo>
            </a:clrChange>
            <a:grayscl/>
            <a:extLst>
              <a:ext uri="{28A0092B-C50C-407E-A947-70E740481C1C}">
                <a14:useLocalDpi xmlns:a14="http://schemas.microsoft.com/office/drawing/2010/main" val="0"/>
              </a:ext>
            </a:extLst>
          </a:blip>
          <a:stretch>
            <a:fillRect/>
          </a:stretch>
        </p:blipFill>
        <p:spPr>
          <a:xfrm>
            <a:off x="4409812" y="2491947"/>
            <a:ext cx="262564" cy="262564"/>
          </a:xfrm>
          <a:prstGeom prst="rect">
            <a:avLst/>
          </a:prstGeom>
        </p:spPr>
      </p:pic>
      <p:pic>
        <p:nvPicPr>
          <p:cNvPr id="43" name="Picture 42"/>
          <p:cNvPicPr>
            <a:picLocks noChangeAspect="1"/>
          </p:cNvPicPr>
          <p:nvPr/>
        </p:nvPicPr>
        <p:blipFill>
          <a:blip r:embed="rId3" cstate="print">
            <a:clrChange>
              <a:clrFrom>
                <a:srgbClr val="FAFAFA"/>
              </a:clrFrom>
              <a:clrTo>
                <a:srgbClr val="FAFAFA">
                  <a:alpha val="0"/>
                </a:srgbClr>
              </a:clrTo>
            </a:clrChange>
            <a:grayscl/>
            <a:extLst>
              <a:ext uri="{28A0092B-C50C-407E-A947-70E740481C1C}">
                <a14:useLocalDpi xmlns:a14="http://schemas.microsoft.com/office/drawing/2010/main" val="0"/>
              </a:ext>
            </a:extLst>
          </a:blip>
          <a:stretch>
            <a:fillRect/>
          </a:stretch>
        </p:blipFill>
        <p:spPr>
          <a:xfrm>
            <a:off x="4247134" y="2380746"/>
            <a:ext cx="262564" cy="262564"/>
          </a:xfrm>
          <a:prstGeom prst="rect">
            <a:avLst/>
          </a:prstGeom>
        </p:spPr>
      </p:pic>
      <p:pic>
        <p:nvPicPr>
          <p:cNvPr id="71" name="Picture 70"/>
          <p:cNvPicPr>
            <a:picLocks noChangeAspect="1"/>
          </p:cNvPicPr>
          <p:nvPr/>
        </p:nvPicPr>
        <p:blipFill>
          <a:blip r:embed="rId3" cstate="print">
            <a:clrChange>
              <a:clrFrom>
                <a:srgbClr val="FAFAFA"/>
              </a:clrFrom>
              <a:clrTo>
                <a:srgbClr val="FAFAFA">
                  <a:alpha val="0"/>
                </a:srgbClr>
              </a:clrTo>
            </a:clrChange>
            <a:grayscl/>
            <a:extLst>
              <a:ext uri="{28A0092B-C50C-407E-A947-70E740481C1C}">
                <a14:useLocalDpi xmlns:a14="http://schemas.microsoft.com/office/drawing/2010/main" val="0"/>
              </a:ext>
            </a:extLst>
          </a:blip>
          <a:stretch>
            <a:fillRect/>
          </a:stretch>
        </p:blipFill>
        <p:spPr>
          <a:xfrm>
            <a:off x="6203015" y="2252273"/>
            <a:ext cx="262564" cy="262564"/>
          </a:xfrm>
          <a:prstGeom prst="rect">
            <a:avLst/>
          </a:prstGeom>
        </p:spPr>
      </p:pic>
      <p:pic>
        <p:nvPicPr>
          <p:cNvPr id="73" name="Picture 72"/>
          <p:cNvPicPr>
            <a:picLocks noChangeAspect="1"/>
          </p:cNvPicPr>
          <p:nvPr/>
        </p:nvPicPr>
        <p:blipFill>
          <a:blip r:embed="rId3" cstate="print">
            <a:clrChange>
              <a:clrFrom>
                <a:srgbClr val="FAFAFA"/>
              </a:clrFrom>
              <a:clrTo>
                <a:srgbClr val="FAFAFA">
                  <a:alpha val="0"/>
                </a:srgbClr>
              </a:clrTo>
            </a:clrChange>
            <a:grayscl/>
            <a:extLst>
              <a:ext uri="{28A0092B-C50C-407E-A947-70E740481C1C}">
                <a14:useLocalDpi xmlns:a14="http://schemas.microsoft.com/office/drawing/2010/main" val="0"/>
              </a:ext>
            </a:extLst>
          </a:blip>
          <a:stretch>
            <a:fillRect/>
          </a:stretch>
        </p:blipFill>
        <p:spPr>
          <a:xfrm>
            <a:off x="8438349" y="2070687"/>
            <a:ext cx="262564" cy="262564"/>
          </a:xfrm>
          <a:prstGeom prst="rect">
            <a:avLst/>
          </a:prstGeom>
        </p:spPr>
      </p:pic>
      <p:pic>
        <p:nvPicPr>
          <p:cNvPr id="75" name="Picture 74"/>
          <p:cNvPicPr>
            <a:picLocks noChangeAspect="1"/>
          </p:cNvPicPr>
          <p:nvPr/>
        </p:nvPicPr>
        <p:blipFill>
          <a:blip r:embed="rId3" cstate="print">
            <a:clrChange>
              <a:clrFrom>
                <a:srgbClr val="FAFAFA"/>
              </a:clrFrom>
              <a:clrTo>
                <a:srgbClr val="FAFAFA">
                  <a:alpha val="0"/>
                </a:srgbClr>
              </a:clrTo>
            </a:clrChange>
            <a:grayscl/>
            <a:extLst>
              <a:ext uri="{28A0092B-C50C-407E-A947-70E740481C1C}">
                <a14:useLocalDpi xmlns:a14="http://schemas.microsoft.com/office/drawing/2010/main" val="0"/>
              </a:ext>
            </a:extLst>
          </a:blip>
          <a:stretch>
            <a:fillRect/>
          </a:stretch>
        </p:blipFill>
        <p:spPr>
          <a:xfrm>
            <a:off x="6403881" y="2352543"/>
            <a:ext cx="262564" cy="262564"/>
          </a:xfrm>
          <a:prstGeom prst="rect">
            <a:avLst/>
          </a:prstGeom>
        </p:spPr>
      </p:pic>
      <p:pic>
        <p:nvPicPr>
          <p:cNvPr id="76" name="Picture 75"/>
          <p:cNvPicPr>
            <a:picLocks noChangeAspect="1"/>
          </p:cNvPicPr>
          <p:nvPr/>
        </p:nvPicPr>
        <p:blipFill>
          <a:blip r:embed="rId3" cstate="print">
            <a:clrChange>
              <a:clrFrom>
                <a:srgbClr val="FAFAFA"/>
              </a:clrFrom>
              <a:clrTo>
                <a:srgbClr val="FAFAFA">
                  <a:alpha val="0"/>
                </a:srgbClr>
              </a:clrTo>
            </a:clrChange>
            <a:grayscl/>
            <a:extLst>
              <a:ext uri="{28A0092B-C50C-407E-A947-70E740481C1C}">
                <a14:useLocalDpi xmlns:a14="http://schemas.microsoft.com/office/drawing/2010/main" val="0"/>
              </a:ext>
            </a:extLst>
          </a:blip>
          <a:stretch>
            <a:fillRect/>
          </a:stretch>
        </p:blipFill>
        <p:spPr>
          <a:xfrm>
            <a:off x="8629270" y="2189795"/>
            <a:ext cx="262564" cy="262564"/>
          </a:xfrm>
          <a:prstGeom prst="rect">
            <a:avLst/>
          </a:prstGeom>
        </p:spPr>
      </p:pic>
      <p:sp>
        <p:nvSpPr>
          <p:cNvPr id="82" name="TextBox 81"/>
          <p:cNvSpPr txBox="1"/>
          <p:nvPr/>
        </p:nvSpPr>
        <p:spPr>
          <a:xfrm>
            <a:off x="10305503" y="1605173"/>
            <a:ext cx="434621" cy="584623"/>
          </a:xfrm>
          <a:prstGeom prst="rect">
            <a:avLst/>
          </a:prstGeom>
          <a:noFill/>
        </p:spPr>
        <p:txBody>
          <a:bodyPr wrap="none" rtlCol="0">
            <a:spAutoFit/>
          </a:bodyPr>
          <a:lstStyle/>
          <a:p>
            <a:pPr algn="ctr"/>
            <a:r>
              <a:rPr lang="en-US" sz="3199" b="1" dirty="0"/>
              <a:t>?</a:t>
            </a:r>
          </a:p>
        </p:txBody>
      </p:sp>
      <p:pic>
        <p:nvPicPr>
          <p:cNvPr id="84" name="Picture 83" descr="http://cdn01.usni.org/sites/default/files/imagecache/story-large/magazine_uploads/images/DobbsF1Dec13.jpg"/>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1011024" y="1584982"/>
            <a:ext cx="996654" cy="690800"/>
          </a:xfrm>
          <a:prstGeom prst="rect">
            <a:avLst/>
          </a:prstGeom>
          <a:noFill/>
          <a:ln w="12700">
            <a:solidFill>
              <a:schemeClr val="tx1"/>
            </a:solidFill>
          </a:ln>
          <a:effectLst/>
          <a:extLst>
            <a:ext uri="{909E8E84-426E-40DD-AFC4-6F175D3DCCD1}">
              <a14:hiddenFill xmlns:a14="http://schemas.microsoft.com/office/drawing/2010/main">
                <a:solidFill>
                  <a:srgbClr val="FFFFFF"/>
                </a:solidFill>
              </a14:hiddenFill>
            </a:ext>
          </a:extLst>
        </p:spPr>
      </p:pic>
      <p:grpSp>
        <p:nvGrpSpPr>
          <p:cNvPr id="118" name="Group 117"/>
          <p:cNvGrpSpPr/>
          <p:nvPr/>
        </p:nvGrpSpPr>
        <p:grpSpPr>
          <a:xfrm>
            <a:off x="3419121" y="1921867"/>
            <a:ext cx="311703" cy="366425"/>
            <a:chOff x="3418424" y="1921475"/>
            <a:chExt cx="311784" cy="366520"/>
          </a:xfrm>
        </p:grpSpPr>
        <p:sp>
          <p:nvSpPr>
            <p:cNvPr id="92" name="Flowchart: Delay 91"/>
            <p:cNvSpPr/>
            <p:nvPr/>
          </p:nvSpPr>
          <p:spPr bwMode="auto">
            <a:xfrm rot="16200000">
              <a:off x="3468265" y="2026052"/>
              <a:ext cx="212101" cy="311784"/>
            </a:xfrm>
            <a:prstGeom prst="flowChartDelay">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93" name="Flowchart: Connector 92"/>
            <p:cNvSpPr/>
            <p:nvPr/>
          </p:nvSpPr>
          <p:spPr bwMode="auto">
            <a:xfrm>
              <a:off x="3487510" y="1921475"/>
              <a:ext cx="173611" cy="173610"/>
            </a:xfrm>
            <a:prstGeom prst="flowChartConnector">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cxnSp>
          <p:nvCxnSpPr>
            <p:cNvPr id="95" name="Straight Connector 94"/>
            <p:cNvCxnSpPr/>
            <p:nvPr/>
          </p:nvCxnSpPr>
          <p:spPr bwMode="auto">
            <a:xfrm>
              <a:off x="3492177"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cxnSp>
          <p:nvCxnSpPr>
            <p:cNvPr id="117" name="Straight Connector 116"/>
            <p:cNvCxnSpPr/>
            <p:nvPr/>
          </p:nvCxnSpPr>
          <p:spPr bwMode="auto">
            <a:xfrm>
              <a:off x="3663338"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grpSp>
      <p:grpSp>
        <p:nvGrpSpPr>
          <p:cNvPr id="119" name="Group 118"/>
          <p:cNvGrpSpPr/>
          <p:nvPr/>
        </p:nvGrpSpPr>
        <p:grpSpPr>
          <a:xfrm>
            <a:off x="5295758" y="1839990"/>
            <a:ext cx="311703" cy="366425"/>
            <a:chOff x="3418424" y="1921475"/>
            <a:chExt cx="311784" cy="366520"/>
          </a:xfrm>
        </p:grpSpPr>
        <p:sp>
          <p:nvSpPr>
            <p:cNvPr id="120" name="Flowchart: Delay 119"/>
            <p:cNvSpPr/>
            <p:nvPr/>
          </p:nvSpPr>
          <p:spPr bwMode="auto">
            <a:xfrm rot="16200000">
              <a:off x="3468265" y="2026052"/>
              <a:ext cx="212101" cy="311784"/>
            </a:xfrm>
            <a:prstGeom prst="flowChartDelay">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21" name="Flowchart: Connector 120"/>
            <p:cNvSpPr/>
            <p:nvPr/>
          </p:nvSpPr>
          <p:spPr bwMode="auto">
            <a:xfrm>
              <a:off x="3487510" y="1921475"/>
              <a:ext cx="173611" cy="173610"/>
            </a:xfrm>
            <a:prstGeom prst="flowChartConnector">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cxnSp>
          <p:nvCxnSpPr>
            <p:cNvPr id="122" name="Straight Connector 121"/>
            <p:cNvCxnSpPr/>
            <p:nvPr/>
          </p:nvCxnSpPr>
          <p:spPr bwMode="auto">
            <a:xfrm>
              <a:off x="3492177"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cxnSp>
          <p:nvCxnSpPr>
            <p:cNvPr id="123" name="Straight Connector 122"/>
            <p:cNvCxnSpPr/>
            <p:nvPr/>
          </p:nvCxnSpPr>
          <p:spPr bwMode="auto">
            <a:xfrm>
              <a:off x="3663338"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grpSp>
      <p:grpSp>
        <p:nvGrpSpPr>
          <p:cNvPr id="124" name="Group 123"/>
          <p:cNvGrpSpPr/>
          <p:nvPr/>
        </p:nvGrpSpPr>
        <p:grpSpPr>
          <a:xfrm>
            <a:off x="7513996" y="1705394"/>
            <a:ext cx="311703" cy="366425"/>
            <a:chOff x="3418424" y="1921475"/>
            <a:chExt cx="311784" cy="366520"/>
          </a:xfrm>
        </p:grpSpPr>
        <p:sp>
          <p:nvSpPr>
            <p:cNvPr id="125" name="Flowchart: Delay 124"/>
            <p:cNvSpPr/>
            <p:nvPr/>
          </p:nvSpPr>
          <p:spPr bwMode="auto">
            <a:xfrm rot="16200000">
              <a:off x="3468265" y="2026052"/>
              <a:ext cx="212101" cy="311784"/>
            </a:xfrm>
            <a:prstGeom prst="flowChartDelay">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26" name="Flowchart: Connector 125"/>
            <p:cNvSpPr/>
            <p:nvPr/>
          </p:nvSpPr>
          <p:spPr bwMode="auto">
            <a:xfrm>
              <a:off x="3487510" y="1921475"/>
              <a:ext cx="173611" cy="173610"/>
            </a:xfrm>
            <a:prstGeom prst="flowChartConnector">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cxnSp>
          <p:nvCxnSpPr>
            <p:cNvPr id="127" name="Straight Connector 126"/>
            <p:cNvCxnSpPr/>
            <p:nvPr/>
          </p:nvCxnSpPr>
          <p:spPr bwMode="auto">
            <a:xfrm>
              <a:off x="3492177"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cxnSp>
          <p:nvCxnSpPr>
            <p:cNvPr id="128" name="Straight Connector 127"/>
            <p:cNvCxnSpPr/>
            <p:nvPr/>
          </p:nvCxnSpPr>
          <p:spPr bwMode="auto">
            <a:xfrm>
              <a:off x="3663338"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grpSp>
      <p:sp>
        <p:nvSpPr>
          <p:cNvPr id="134" name="TextBox 133"/>
          <p:cNvSpPr txBox="1"/>
          <p:nvPr/>
        </p:nvSpPr>
        <p:spPr>
          <a:xfrm>
            <a:off x="1323685" y="1160800"/>
            <a:ext cx="2139773" cy="523084"/>
          </a:xfrm>
          <a:prstGeom prst="rect">
            <a:avLst/>
          </a:prstGeom>
          <a:noFill/>
        </p:spPr>
        <p:txBody>
          <a:bodyPr wrap="none" rtlCol="0">
            <a:spAutoFit/>
          </a:bodyPr>
          <a:lstStyle/>
          <a:p>
            <a:pPr algn="ctr"/>
            <a:r>
              <a:rPr lang="en-US" sz="1400" b="1" dirty="0"/>
              <a:t>Concept Definition and</a:t>
            </a:r>
            <a:br>
              <a:rPr lang="en-US" sz="1400" b="1" dirty="0"/>
            </a:br>
            <a:r>
              <a:rPr lang="en-US" sz="1400" b="1" dirty="0"/>
              <a:t>Requirements Trades</a:t>
            </a:r>
          </a:p>
        </p:txBody>
      </p:sp>
      <p:sp>
        <p:nvSpPr>
          <p:cNvPr id="135" name="TextBox 134"/>
          <p:cNvSpPr txBox="1"/>
          <p:nvPr/>
        </p:nvSpPr>
        <p:spPr>
          <a:xfrm>
            <a:off x="4052133" y="1160800"/>
            <a:ext cx="1554829" cy="523084"/>
          </a:xfrm>
          <a:prstGeom prst="rect">
            <a:avLst/>
          </a:prstGeom>
          <a:noFill/>
        </p:spPr>
        <p:txBody>
          <a:bodyPr wrap="none" rtlCol="0">
            <a:spAutoFit/>
          </a:bodyPr>
          <a:lstStyle/>
          <a:p>
            <a:pPr algn="ctr"/>
            <a:r>
              <a:rPr lang="en-US" sz="1400" b="1" dirty="0"/>
              <a:t>Prototyping and</a:t>
            </a:r>
            <a:br>
              <a:rPr lang="en-US" sz="1400" b="1" dirty="0"/>
            </a:br>
            <a:r>
              <a:rPr lang="en-US" sz="1400" b="1" dirty="0"/>
              <a:t>Development</a:t>
            </a:r>
          </a:p>
        </p:txBody>
      </p:sp>
      <p:sp>
        <p:nvSpPr>
          <p:cNvPr id="136" name="TextBox 135"/>
          <p:cNvSpPr txBox="1"/>
          <p:nvPr/>
        </p:nvSpPr>
        <p:spPr>
          <a:xfrm>
            <a:off x="5836359" y="1160800"/>
            <a:ext cx="2474307" cy="523084"/>
          </a:xfrm>
          <a:prstGeom prst="rect">
            <a:avLst/>
          </a:prstGeom>
          <a:noFill/>
        </p:spPr>
        <p:txBody>
          <a:bodyPr wrap="square" rtlCol="0">
            <a:spAutoFit/>
          </a:bodyPr>
          <a:lstStyle/>
          <a:p>
            <a:pPr algn="ctr"/>
            <a:r>
              <a:rPr lang="en-US" sz="1400" b="1" dirty="0"/>
              <a:t>Testing, Validation, and</a:t>
            </a:r>
            <a:br>
              <a:rPr lang="en-US" sz="1400" b="1" dirty="0"/>
            </a:br>
            <a:r>
              <a:rPr lang="en-US" sz="1400" b="1" dirty="0"/>
              <a:t>Employment strategy</a:t>
            </a:r>
          </a:p>
        </p:txBody>
      </p:sp>
      <p:sp>
        <p:nvSpPr>
          <p:cNvPr id="137" name="TextBox 136"/>
          <p:cNvSpPr txBox="1"/>
          <p:nvPr/>
        </p:nvSpPr>
        <p:spPr>
          <a:xfrm>
            <a:off x="8416343" y="1160800"/>
            <a:ext cx="1783486" cy="523084"/>
          </a:xfrm>
          <a:prstGeom prst="rect">
            <a:avLst/>
          </a:prstGeom>
          <a:noFill/>
        </p:spPr>
        <p:txBody>
          <a:bodyPr wrap="none" rtlCol="0">
            <a:spAutoFit/>
          </a:bodyPr>
          <a:lstStyle/>
          <a:p>
            <a:pPr algn="ctr"/>
            <a:r>
              <a:rPr lang="en-US" sz="1400" b="1" dirty="0"/>
              <a:t>Deployment,</a:t>
            </a:r>
            <a:br>
              <a:rPr lang="en-US" sz="1400" b="1" dirty="0"/>
            </a:br>
            <a:r>
              <a:rPr lang="en-US" sz="1400" b="1" dirty="0"/>
              <a:t>Trust, and Training</a:t>
            </a:r>
          </a:p>
        </p:txBody>
      </p:sp>
      <p:sp>
        <p:nvSpPr>
          <p:cNvPr id="46" name="TextBox 45"/>
          <p:cNvSpPr txBox="1"/>
          <p:nvPr/>
        </p:nvSpPr>
        <p:spPr>
          <a:xfrm>
            <a:off x="657410" y="5827282"/>
            <a:ext cx="10893502" cy="420385"/>
          </a:xfrm>
          <a:prstGeom prst="rect">
            <a:avLst/>
          </a:prstGeom>
          <a:solidFill>
            <a:schemeClr val="accent5"/>
          </a:solidFill>
          <a:ln w="12700">
            <a:headEnd/>
            <a:tailEnd/>
          </a:ln>
          <a:effectLst/>
        </p:spPr>
        <p:style>
          <a:lnRef idx="2">
            <a:schemeClr val="dk1"/>
          </a:lnRef>
          <a:fillRef idx="1">
            <a:schemeClr val="lt1"/>
          </a:fillRef>
          <a:effectRef idx="0">
            <a:schemeClr val="dk1"/>
          </a:effectRef>
          <a:fontRef idx="minor">
            <a:schemeClr val="dk1"/>
          </a:fontRef>
        </p:style>
        <p:txBody>
          <a:bodyPr wrap="square" anchor="ctr">
            <a:noAutofit/>
          </a:bodyPr>
          <a:lstStyle>
            <a:defPPr>
              <a:defRPr lang="en-US"/>
            </a:defPPr>
            <a:lvl1pPr algn="ctr">
              <a:defRPr sz="1600" b="1">
                <a:solidFill>
                  <a:schemeClr val="dk1"/>
                </a:solidFill>
                <a:latin typeface="+mn-lt"/>
              </a:defRPr>
            </a:lvl1pPr>
            <a:lvl2pPr>
              <a:defRPr>
                <a:solidFill>
                  <a:schemeClr val="dk1"/>
                </a:solidFill>
                <a:latin typeface="+mn-lt"/>
              </a:defRPr>
            </a:lvl2pPr>
            <a:lvl3pPr>
              <a:defRPr>
                <a:solidFill>
                  <a:schemeClr val="dk1"/>
                </a:solidFill>
                <a:latin typeface="+mn-lt"/>
              </a:defRPr>
            </a:lvl3pPr>
            <a:lvl4pPr>
              <a:defRPr>
                <a:solidFill>
                  <a:schemeClr val="dk1"/>
                </a:solidFill>
                <a:latin typeface="+mn-lt"/>
              </a:defRPr>
            </a:lvl4pPr>
            <a:lvl5pPr>
              <a:defRPr>
                <a:solidFill>
                  <a:schemeClr val="dk1"/>
                </a:solidFill>
                <a:latin typeface="+mn-lt"/>
              </a:defRPr>
            </a:lvl5pPr>
            <a:lvl6pPr>
              <a:defRPr>
                <a:solidFill>
                  <a:schemeClr val="dk1"/>
                </a:solidFill>
                <a:latin typeface="+mn-lt"/>
              </a:defRPr>
            </a:lvl6pPr>
            <a:lvl7pPr>
              <a:defRPr>
                <a:solidFill>
                  <a:schemeClr val="dk1"/>
                </a:solidFill>
                <a:latin typeface="+mn-lt"/>
              </a:defRPr>
            </a:lvl7pPr>
            <a:lvl8pPr>
              <a:defRPr>
                <a:solidFill>
                  <a:schemeClr val="dk1"/>
                </a:solidFill>
                <a:latin typeface="+mn-lt"/>
              </a:defRPr>
            </a:lvl8pPr>
            <a:lvl9pPr>
              <a:defRPr>
                <a:solidFill>
                  <a:schemeClr val="dk1"/>
                </a:solidFill>
                <a:latin typeface="+mn-lt"/>
              </a:defRPr>
            </a:lvl9pPr>
          </a:lstStyle>
          <a:p>
            <a:r>
              <a:rPr lang="en-US" sz="1799" dirty="0"/>
              <a:t>Neglecting the human element at each stage of technology development can reduce adoption</a:t>
            </a:r>
          </a:p>
        </p:txBody>
      </p:sp>
    </p:spTree>
    <p:extLst>
      <p:ext uri="{BB962C8B-B14F-4D97-AF65-F5344CB8AC3E}">
        <p14:creationId xmlns:p14="http://schemas.microsoft.com/office/powerpoint/2010/main" val="3040434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Development Lifecycle</a:t>
            </a:r>
          </a:p>
        </p:txBody>
      </p:sp>
      <p:grpSp>
        <p:nvGrpSpPr>
          <p:cNvPr id="13" name="Group 12"/>
          <p:cNvGrpSpPr/>
          <p:nvPr/>
        </p:nvGrpSpPr>
        <p:grpSpPr>
          <a:xfrm>
            <a:off x="1086264" y="1829217"/>
            <a:ext cx="9121876" cy="609441"/>
            <a:chOff x="1084960" y="1371600"/>
            <a:chExt cx="6955536" cy="609600"/>
          </a:xfrm>
        </p:grpSpPr>
        <p:sp>
          <p:nvSpPr>
            <p:cNvPr id="4" name="Rectangle 3"/>
            <p:cNvSpPr/>
            <p:nvPr/>
          </p:nvSpPr>
          <p:spPr bwMode="auto">
            <a:xfrm>
              <a:off x="1084960" y="1371600"/>
              <a:ext cx="2037652" cy="609600"/>
            </a:xfrm>
            <a:prstGeom prst="rect">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5" name="Rectangle 4"/>
            <p:cNvSpPr/>
            <p:nvPr/>
          </p:nvSpPr>
          <p:spPr bwMode="auto">
            <a:xfrm>
              <a:off x="3122612" y="1371600"/>
              <a:ext cx="1414272" cy="457200"/>
            </a:xfrm>
            <a:prstGeom prst="rect">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6" name="Rectangle 5"/>
            <p:cNvSpPr/>
            <p:nvPr/>
          </p:nvSpPr>
          <p:spPr bwMode="auto">
            <a:xfrm>
              <a:off x="4536884" y="1371600"/>
              <a:ext cx="1676400" cy="304800"/>
            </a:xfrm>
            <a:prstGeom prst="rect">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2" name="Rectangle 11"/>
            <p:cNvSpPr/>
            <p:nvPr/>
          </p:nvSpPr>
          <p:spPr bwMode="auto">
            <a:xfrm>
              <a:off x="6170612" y="1371600"/>
              <a:ext cx="1869884" cy="152400"/>
            </a:xfrm>
            <a:prstGeom prst="rect">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grpSp>
      <p:sp>
        <p:nvSpPr>
          <p:cNvPr id="15" name="Circular Arrow 14"/>
          <p:cNvSpPr/>
          <p:nvPr/>
        </p:nvSpPr>
        <p:spPr bwMode="auto">
          <a:xfrm rot="2593956">
            <a:off x="3072282" y="2177371"/>
            <a:ext cx="1226556" cy="1226556"/>
          </a:xfrm>
          <a:prstGeom prst="circularArrow">
            <a:avLst>
              <a:gd name="adj1" fmla="val 14514"/>
              <a:gd name="adj2" fmla="val 1150113"/>
              <a:gd name="adj3" fmla="val 17836894"/>
              <a:gd name="adj4" fmla="val 13641790"/>
              <a:gd name="adj5" fmla="val 13683"/>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6" name="Circular Arrow 15"/>
          <p:cNvSpPr/>
          <p:nvPr/>
        </p:nvSpPr>
        <p:spPr bwMode="auto">
          <a:xfrm rot="2593956">
            <a:off x="4979560" y="2034153"/>
            <a:ext cx="1226556" cy="1226556"/>
          </a:xfrm>
          <a:prstGeom prst="circularArrow">
            <a:avLst>
              <a:gd name="adj1" fmla="val 14514"/>
              <a:gd name="adj2" fmla="val 1150113"/>
              <a:gd name="adj3" fmla="val 17836894"/>
              <a:gd name="adj4" fmla="val 13641790"/>
              <a:gd name="adj5" fmla="val 13683"/>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7" name="Circular Arrow 16"/>
          <p:cNvSpPr/>
          <p:nvPr/>
        </p:nvSpPr>
        <p:spPr bwMode="auto">
          <a:xfrm rot="2593956">
            <a:off x="7186011" y="1878671"/>
            <a:ext cx="1226556" cy="1226556"/>
          </a:xfrm>
          <a:prstGeom prst="circularArrow">
            <a:avLst>
              <a:gd name="adj1" fmla="val 14514"/>
              <a:gd name="adj2" fmla="val 1150113"/>
              <a:gd name="adj3" fmla="val 17836894"/>
              <a:gd name="adj4" fmla="val 13641790"/>
              <a:gd name="adj5" fmla="val 13683"/>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8" name="Right Arrow 17"/>
          <p:cNvSpPr/>
          <p:nvPr/>
        </p:nvSpPr>
        <p:spPr bwMode="auto">
          <a:xfrm>
            <a:off x="9751059" y="1760764"/>
            <a:ext cx="554444" cy="277222"/>
          </a:xfrm>
          <a:prstGeom prst="rightArrow">
            <a:avLst/>
          </a:prstGeom>
          <a:solidFill>
            <a:schemeClr val="accent5"/>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grpSp>
        <p:nvGrpSpPr>
          <p:cNvPr id="19" name="Group 18"/>
          <p:cNvGrpSpPr/>
          <p:nvPr/>
        </p:nvGrpSpPr>
        <p:grpSpPr>
          <a:xfrm>
            <a:off x="3856549" y="2937103"/>
            <a:ext cx="453377" cy="317765"/>
            <a:chOff x="1525588" y="-1404938"/>
            <a:chExt cx="3587749" cy="2514601"/>
          </a:xfrm>
        </p:grpSpPr>
        <p:sp>
          <p:nvSpPr>
            <p:cNvPr id="20" name="Freeform 33"/>
            <p:cNvSpPr>
              <a:spLocks noEditPoints="1"/>
            </p:cNvSpPr>
            <p:nvPr/>
          </p:nvSpPr>
          <p:spPr bwMode="auto">
            <a:xfrm>
              <a:off x="1525588" y="-1404938"/>
              <a:ext cx="3587749" cy="2514601"/>
            </a:xfrm>
            <a:custGeom>
              <a:avLst/>
              <a:gdLst>
                <a:gd name="T0" fmla="*/ 1149 w 1191"/>
                <a:gd name="T1" fmla="*/ 432 h 833"/>
                <a:gd name="T2" fmla="*/ 1148 w 1191"/>
                <a:gd name="T3" fmla="*/ 321 h 833"/>
                <a:gd name="T4" fmla="*/ 1182 w 1191"/>
                <a:gd name="T5" fmla="*/ 241 h 833"/>
                <a:gd name="T6" fmla="*/ 1096 w 1191"/>
                <a:gd name="T7" fmla="*/ 156 h 833"/>
                <a:gd name="T8" fmla="*/ 1070 w 1191"/>
                <a:gd name="T9" fmla="*/ 80 h 833"/>
                <a:gd name="T10" fmla="*/ 928 w 1191"/>
                <a:gd name="T11" fmla="*/ 64 h 833"/>
                <a:gd name="T12" fmla="*/ 876 w 1191"/>
                <a:gd name="T13" fmla="*/ 40 h 833"/>
                <a:gd name="T14" fmla="*/ 697 w 1191"/>
                <a:gd name="T15" fmla="*/ 140 h 833"/>
                <a:gd name="T16" fmla="*/ 694 w 1191"/>
                <a:gd name="T17" fmla="*/ 236 h 833"/>
                <a:gd name="T18" fmla="*/ 644 w 1191"/>
                <a:gd name="T19" fmla="*/ 320 h 833"/>
                <a:gd name="T20" fmla="*/ 735 w 1191"/>
                <a:gd name="T21" fmla="*/ 446 h 833"/>
                <a:gd name="T22" fmla="*/ 772 w 1191"/>
                <a:gd name="T23" fmla="*/ 519 h 833"/>
                <a:gd name="T24" fmla="*/ 887 w 1191"/>
                <a:gd name="T25" fmla="*/ 516 h 833"/>
                <a:gd name="T26" fmla="*/ 976 w 1191"/>
                <a:gd name="T27" fmla="*/ 547 h 833"/>
                <a:gd name="T28" fmla="*/ 1049 w 1191"/>
                <a:gd name="T29" fmla="*/ 474 h 833"/>
                <a:gd name="T30" fmla="*/ 604 w 1191"/>
                <a:gd name="T31" fmla="*/ 808 h 833"/>
                <a:gd name="T32" fmla="*/ 650 w 1191"/>
                <a:gd name="T33" fmla="*/ 730 h 833"/>
                <a:gd name="T34" fmla="*/ 747 w 1191"/>
                <a:gd name="T35" fmla="*/ 596 h 833"/>
                <a:gd name="T36" fmla="*/ 695 w 1191"/>
                <a:gd name="T37" fmla="*/ 516 h 833"/>
                <a:gd name="T38" fmla="*/ 678 w 1191"/>
                <a:gd name="T39" fmla="*/ 400 h 833"/>
                <a:gd name="T40" fmla="*/ 565 w 1191"/>
                <a:gd name="T41" fmla="*/ 367 h 833"/>
                <a:gd name="T42" fmla="*/ 491 w 1191"/>
                <a:gd name="T43" fmla="*/ 312 h 833"/>
                <a:gd name="T44" fmla="*/ 395 w 1191"/>
                <a:gd name="T45" fmla="*/ 364 h 833"/>
                <a:gd name="T46" fmla="*/ 310 w 1191"/>
                <a:gd name="T47" fmla="*/ 363 h 833"/>
                <a:gd name="T48" fmla="*/ 243 w 1191"/>
                <a:gd name="T49" fmla="*/ 493 h 833"/>
                <a:gd name="T50" fmla="*/ 217 w 1191"/>
                <a:gd name="T51" fmla="*/ 577 h 833"/>
                <a:gd name="T52" fmla="*/ 257 w 1191"/>
                <a:gd name="T53" fmla="*/ 667 h 833"/>
                <a:gd name="T54" fmla="*/ 273 w 1191"/>
                <a:gd name="T55" fmla="*/ 745 h 833"/>
                <a:gd name="T56" fmla="*/ 373 w 1191"/>
                <a:gd name="T57" fmla="*/ 769 h 833"/>
                <a:gd name="T58" fmla="*/ 459 w 1191"/>
                <a:gd name="T59" fmla="*/ 831 h 833"/>
                <a:gd name="T60" fmla="*/ 546 w 1191"/>
                <a:gd name="T61" fmla="*/ 783 h 833"/>
                <a:gd name="T62" fmla="*/ 408 w 1191"/>
                <a:gd name="T63" fmla="*/ 175 h 833"/>
                <a:gd name="T64" fmla="*/ 340 w 1191"/>
                <a:gd name="T65" fmla="*/ 92 h 833"/>
                <a:gd name="T66" fmla="*/ 307 w 1191"/>
                <a:gd name="T67" fmla="*/ 25 h 833"/>
                <a:gd name="T68" fmla="*/ 225 w 1191"/>
                <a:gd name="T69" fmla="*/ 31 h 833"/>
                <a:gd name="T70" fmla="*/ 159 w 1191"/>
                <a:gd name="T71" fmla="*/ 7 h 833"/>
                <a:gd name="T72" fmla="*/ 95 w 1191"/>
                <a:gd name="T73" fmla="*/ 70 h 833"/>
                <a:gd name="T74" fmla="*/ 29 w 1191"/>
                <a:gd name="T75" fmla="*/ 99 h 833"/>
                <a:gd name="T76" fmla="*/ 31 w 1191"/>
                <a:gd name="T77" fmla="*/ 185 h 833"/>
                <a:gd name="T78" fmla="*/ 8 w 1191"/>
                <a:gd name="T79" fmla="*/ 253 h 833"/>
                <a:gd name="T80" fmla="*/ 76 w 1191"/>
                <a:gd name="T81" fmla="*/ 323 h 833"/>
                <a:gd name="T82" fmla="*/ 128 w 1191"/>
                <a:gd name="T83" fmla="*/ 363 h 833"/>
                <a:gd name="T84" fmla="*/ 211 w 1191"/>
                <a:gd name="T85" fmla="*/ 379 h 833"/>
                <a:gd name="T86" fmla="*/ 273 w 1191"/>
                <a:gd name="T87" fmla="*/ 362 h 833"/>
                <a:gd name="T88" fmla="*/ 336 w 1191"/>
                <a:gd name="T89" fmla="*/ 321 h 833"/>
                <a:gd name="T90" fmla="*/ 379 w 1191"/>
                <a:gd name="T91" fmla="*/ 271 h 833"/>
                <a:gd name="T92" fmla="*/ 401 w 1191"/>
                <a:gd name="T93" fmla="*/ 18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91" h="833">
                  <a:moveTo>
                    <a:pt x="1104" y="485"/>
                  </a:moveTo>
                  <a:cubicBezTo>
                    <a:pt x="1107" y="483"/>
                    <a:pt x="1109" y="482"/>
                    <a:pt x="1111" y="480"/>
                  </a:cubicBezTo>
                  <a:cubicBezTo>
                    <a:pt x="1124" y="464"/>
                    <a:pt x="1136" y="448"/>
                    <a:pt x="1149" y="432"/>
                  </a:cubicBezTo>
                  <a:cubicBezTo>
                    <a:pt x="1154" y="425"/>
                    <a:pt x="1150" y="420"/>
                    <a:pt x="1145" y="416"/>
                  </a:cubicBezTo>
                  <a:cubicBezTo>
                    <a:pt x="1124" y="400"/>
                    <a:pt x="1126" y="380"/>
                    <a:pt x="1136" y="358"/>
                  </a:cubicBezTo>
                  <a:cubicBezTo>
                    <a:pt x="1141" y="346"/>
                    <a:pt x="1144" y="333"/>
                    <a:pt x="1148" y="321"/>
                  </a:cubicBezTo>
                  <a:cubicBezTo>
                    <a:pt x="1150" y="314"/>
                    <a:pt x="1153" y="307"/>
                    <a:pt x="1160" y="307"/>
                  </a:cubicBezTo>
                  <a:cubicBezTo>
                    <a:pt x="1186" y="304"/>
                    <a:pt x="1191" y="289"/>
                    <a:pt x="1185" y="267"/>
                  </a:cubicBezTo>
                  <a:cubicBezTo>
                    <a:pt x="1183" y="259"/>
                    <a:pt x="1182" y="250"/>
                    <a:pt x="1182" y="241"/>
                  </a:cubicBezTo>
                  <a:cubicBezTo>
                    <a:pt x="1183" y="224"/>
                    <a:pt x="1174" y="220"/>
                    <a:pt x="1159" y="219"/>
                  </a:cubicBezTo>
                  <a:cubicBezTo>
                    <a:pt x="1149" y="219"/>
                    <a:pt x="1136" y="222"/>
                    <a:pt x="1128" y="211"/>
                  </a:cubicBezTo>
                  <a:cubicBezTo>
                    <a:pt x="1117" y="193"/>
                    <a:pt x="1107" y="174"/>
                    <a:pt x="1096" y="156"/>
                  </a:cubicBezTo>
                  <a:cubicBezTo>
                    <a:pt x="1092" y="150"/>
                    <a:pt x="1094" y="146"/>
                    <a:pt x="1096" y="140"/>
                  </a:cubicBezTo>
                  <a:cubicBezTo>
                    <a:pt x="1108" y="107"/>
                    <a:pt x="1108" y="107"/>
                    <a:pt x="1079" y="87"/>
                  </a:cubicBezTo>
                  <a:cubicBezTo>
                    <a:pt x="1076" y="84"/>
                    <a:pt x="1073" y="82"/>
                    <a:pt x="1070" y="80"/>
                  </a:cubicBezTo>
                  <a:cubicBezTo>
                    <a:pt x="1055" y="64"/>
                    <a:pt x="1041" y="64"/>
                    <a:pt x="1027" y="81"/>
                  </a:cubicBezTo>
                  <a:cubicBezTo>
                    <a:pt x="1022" y="88"/>
                    <a:pt x="1016" y="96"/>
                    <a:pt x="1006" y="91"/>
                  </a:cubicBezTo>
                  <a:cubicBezTo>
                    <a:pt x="980" y="81"/>
                    <a:pt x="950" y="83"/>
                    <a:pt x="928" y="64"/>
                  </a:cubicBezTo>
                  <a:cubicBezTo>
                    <a:pt x="927" y="62"/>
                    <a:pt x="926" y="60"/>
                    <a:pt x="926" y="58"/>
                  </a:cubicBezTo>
                  <a:cubicBezTo>
                    <a:pt x="922" y="36"/>
                    <a:pt x="910" y="32"/>
                    <a:pt x="890" y="38"/>
                  </a:cubicBezTo>
                  <a:cubicBezTo>
                    <a:pt x="886" y="39"/>
                    <a:pt x="881" y="39"/>
                    <a:pt x="876" y="40"/>
                  </a:cubicBezTo>
                  <a:cubicBezTo>
                    <a:pt x="844" y="44"/>
                    <a:pt x="844" y="44"/>
                    <a:pt x="838" y="75"/>
                  </a:cubicBezTo>
                  <a:cubicBezTo>
                    <a:pt x="836" y="91"/>
                    <a:pt x="772" y="128"/>
                    <a:pt x="756" y="123"/>
                  </a:cubicBezTo>
                  <a:cubicBezTo>
                    <a:pt x="720" y="110"/>
                    <a:pt x="720" y="110"/>
                    <a:pt x="697" y="140"/>
                  </a:cubicBezTo>
                  <a:cubicBezTo>
                    <a:pt x="692" y="147"/>
                    <a:pt x="688" y="153"/>
                    <a:pt x="683" y="159"/>
                  </a:cubicBezTo>
                  <a:cubicBezTo>
                    <a:pt x="677" y="166"/>
                    <a:pt x="677" y="171"/>
                    <a:pt x="684" y="176"/>
                  </a:cubicBezTo>
                  <a:cubicBezTo>
                    <a:pt x="706" y="193"/>
                    <a:pt x="704" y="214"/>
                    <a:pt x="694" y="236"/>
                  </a:cubicBezTo>
                  <a:cubicBezTo>
                    <a:pt x="689" y="247"/>
                    <a:pt x="686" y="258"/>
                    <a:pt x="684" y="269"/>
                  </a:cubicBezTo>
                  <a:cubicBezTo>
                    <a:pt x="681" y="279"/>
                    <a:pt x="676" y="287"/>
                    <a:pt x="664" y="289"/>
                  </a:cubicBezTo>
                  <a:cubicBezTo>
                    <a:pt x="645" y="291"/>
                    <a:pt x="637" y="300"/>
                    <a:pt x="644" y="320"/>
                  </a:cubicBezTo>
                  <a:cubicBezTo>
                    <a:pt x="646" y="324"/>
                    <a:pt x="645" y="329"/>
                    <a:pt x="645" y="334"/>
                  </a:cubicBezTo>
                  <a:cubicBezTo>
                    <a:pt x="648" y="371"/>
                    <a:pt x="648" y="371"/>
                    <a:pt x="685" y="376"/>
                  </a:cubicBezTo>
                  <a:cubicBezTo>
                    <a:pt x="700" y="378"/>
                    <a:pt x="739" y="432"/>
                    <a:pt x="735" y="446"/>
                  </a:cubicBezTo>
                  <a:cubicBezTo>
                    <a:pt x="735" y="447"/>
                    <a:pt x="734" y="448"/>
                    <a:pt x="734" y="449"/>
                  </a:cubicBezTo>
                  <a:cubicBezTo>
                    <a:pt x="722" y="483"/>
                    <a:pt x="722" y="483"/>
                    <a:pt x="751" y="504"/>
                  </a:cubicBezTo>
                  <a:cubicBezTo>
                    <a:pt x="758" y="509"/>
                    <a:pt x="766" y="514"/>
                    <a:pt x="772" y="519"/>
                  </a:cubicBezTo>
                  <a:cubicBezTo>
                    <a:pt x="779" y="525"/>
                    <a:pt x="786" y="525"/>
                    <a:pt x="791" y="518"/>
                  </a:cubicBezTo>
                  <a:cubicBezTo>
                    <a:pt x="807" y="495"/>
                    <a:pt x="827" y="496"/>
                    <a:pt x="850" y="506"/>
                  </a:cubicBezTo>
                  <a:cubicBezTo>
                    <a:pt x="862" y="511"/>
                    <a:pt x="875" y="513"/>
                    <a:pt x="887" y="516"/>
                  </a:cubicBezTo>
                  <a:cubicBezTo>
                    <a:pt x="893" y="518"/>
                    <a:pt x="899" y="520"/>
                    <a:pt x="902" y="527"/>
                  </a:cubicBezTo>
                  <a:cubicBezTo>
                    <a:pt x="916" y="556"/>
                    <a:pt x="917" y="556"/>
                    <a:pt x="948" y="551"/>
                  </a:cubicBezTo>
                  <a:cubicBezTo>
                    <a:pt x="957" y="550"/>
                    <a:pt x="966" y="548"/>
                    <a:pt x="976" y="547"/>
                  </a:cubicBezTo>
                  <a:cubicBezTo>
                    <a:pt x="984" y="547"/>
                    <a:pt x="990" y="544"/>
                    <a:pt x="989" y="534"/>
                  </a:cubicBezTo>
                  <a:cubicBezTo>
                    <a:pt x="986" y="511"/>
                    <a:pt x="999" y="500"/>
                    <a:pt x="1018" y="492"/>
                  </a:cubicBezTo>
                  <a:cubicBezTo>
                    <a:pt x="1029" y="487"/>
                    <a:pt x="1039" y="481"/>
                    <a:pt x="1049" y="474"/>
                  </a:cubicBezTo>
                  <a:cubicBezTo>
                    <a:pt x="1059" y="467"/>
                    <a:pt x="1068" y="467"/>
                    <a:pt x="1078" y="473"/>
                  </a:cubicBezTo>
                  <a:cubicBezTo>
                    <a:pt x="1086" y="477"/>
                    <a:pt x="1095" y="480"/>
                    <a:pt x="1104" y="485"/>
                  </a:cubicBezTo>
                  <a:close/>
                  <a:moveTo>
                    <a:pt x="604" y="808"/>
                  </a:moveTo>
                  <a:cubicBezTo>
                    <a:pt x="615" y="801"/>
                    <a:pt x="625" y="794"/>
                    <a:pt x="635" y="786"/>
                  </a:cubicBezTo>
                  <a:cubicBezTo>
                    <a:pt x="664" y="766"/>
                    <a:pt x="664" y="766"/>
                    <a:pt x="652" y="735"/>
                  </a:cubicBezTo>
                  <a:cubicBezTo>
                    <a:pt x="651" y="733"/>
                    <a:pt x="650" y="731"/>
                    <a:pt x="650" y="730"/>
                  </a:cubicBezTo>
                  <a:cubicBezTo>
                    <a:pt x="648" y="718"/>
                    <a:pt x="694" y="656"/>
                    <a:pt x="705" y="654"/>
                  </a:cubicBezTo>
                  <a:cubicBezTo>
                    <a:pt x="737" y="649"/>
                    <a:pt x="737" y="649"/>
                    <a:pt x="743" y="617"/>
                  </a:cubicBezTo>
                  <a:cubicBezTo>
                    <a:pt x="744" y="610"/>
                    <a:pt x="745" y="603"/>
                    <a:pt x="747" y="596"/>
                  </a:cubicBezTo>
                  <a:cubicBezTo>
                    <a:pt x="752" y="582"/>
                    <a:pt x="747" y="574"/>
                    <a:pt x="734" y="571"/>
                  </a:cubicBezTo>
                  <a:cubicBezTo>
                    <a:pt x="711" y="566"/>
                    <a:pt x="699" y="551"/>
                    <a:pt x="697" y="528"/>
                  </a:cubicBezTo>
                  <a:cubicBezTo>
                    <a:pt x="697" y="524"/>
                    <a:pt x="696" y="520"/>
                    <a:pt x="695" y="516"/>
                  </a:cubicBezTo>
                  <a:cubicBezTo>
                    <a:pt x="686" y="494"/>
                    <a:pt x="687" y="475"/>
                    <a:pt x="707" y="459"/>
                  </a:cubicBezTo>
                  <a:cubicBezTo>
                    <a:pt x="714" y="454"/>
                    <a:pt x="715" y="447"/>
                    <a:pt x="709" y="439"/>
                  </a:cubicBezTo>
                  <a:cubicBezTo>
                    <a:pt x="698" y="426"/>
                    <a:pt x="688" y="413"/>
                    <a:pt x="678" y="400"/>
                  </a:cubicBezTo>
                  <a:cubicBezTo>
                    <a:pt x="673" y="392"/>
                    <a:pt x="666" y="388"/>
                    <a:pt x="658" y="394"/>
                  </a:cubicBezTo>
                  <a:cubicBezTo>
                    <a:pt x="636" y="411"/>
                    <a:pt x="616" y="403"/>
                    <a:pt x="597" y="388"/>
                  </a:cubicBezTo>
                  <a:cubicBezTo>
                    <a:pt x="587" y="380"/>
                    <a:pt x="576" y="374"/>
                    <a:pt x="565" y="367"/>
                  </a:cubicBezTo>
                  <a:cubicBezTo>
                    <a:pt x="559" y="364"/>
                    <a:pt x="555" y="359"/>
                    <a:pt x="556" y="351"/>
                  </a:cubicBezTo>
                  <a:cubicBezTo>
                    <a:pt x="559" y="326"/>
                    <a:pt x="545" y="318"/>
                    <a:pt x="522" y="317"/>
                  </a:cubicBezTo>
                  <a:cubicBezTo>
                    <a:pt x="512" y="317"/>
                    <a:pt x="501" y="314"/>
                    <a:pt x="491" y="312"/>
                  </a:cubicBezTo>
                  <a:cubicBezTo>
                    <a:pt x="481" y="310"/>
                    <a:pt x="475" y="313"/>
                    <a:pt x="473" y="323"/>
                  </a:cubicBezTo>
                  <a:cubicBezTo>
                    <a:pt x="469" y="345"/>
                    <a:pt x="454" y="354"/>
                    <a:pt x="432" y="356"/>
                  </a:cubicBezTo>
                  <a:cubicBezTo>
                    <a:pt x="420" y="357"/>
                    <a:pt x="407" y="361"/>
                    <a:pt x="395" y="364"/>
                  </a:cubicBezTo>
                  <a:cubicBezTo>
                    <a:pt x="385" y="367"/>
                    <a:pt x="377" y="365"/>
                    <a:pt x="368" y="357"/>
                  </a:cubicBezTo>
                  <a:cubicBezTo>
                    <a:pt x="346" y="337"/>
                    <a:pt x="346" y="337"/>
                    <a:pt x="321" y="355"/>
                  </a:cubicBezTo>
                  <a:cubicBezTo>
                    <a:pt x="317" y="357"/>
                    <a:pt x="314" y="360"/>
                    <a:pt x="310" y="363"/>
                  </a:cubicBezTo>
                  <a:cubicBezTo>
                    <a:pt x="284" y="381"/>
                    <a:pt x="284" y="381"/>
                    <a:pt x="296" y="410"/>
                  </a:cubicBezTo>
                  <a:cubicBezTo>
                    <a:pt x="297" y="413"/>
                    <a:pt x="299" y="415"/>
                    <a:pt x="299" y="418"/>
                  </a:cubicBezTo>
                  <a:cubicBezTo>
                    <a:pt x="301" y="429"/>
                    <a:pt x="254" y="491"/>
                    <a:pt x="243" y="493"/>
                  </a:cubicBezTo>
                  <a:cubicBezTo>
                    <a:pt x="212" y="496"/>
                    <a:pt x="212" y="496"/>
                    <a:pt x="206" y="527"/>
                  </a:cubicBezTo>
                  <a:cubicBezTo>
                    <a:pt x="205" y="535"/>
                    <a:pt x="204" y="542"/>
                    <a:pt x="202" y="549"/>
                  </a:cubicBezTo>
                  <a:cubicBezTo>
                    <a:pt x="197" y="564"/>
                    <a:pt x="202" y="572"/>
                    <a:pt x="217" y="577"/>
                  </a:cubicBezTo>
                  <a:cubicBezTo>
                    <a:pt x="227" y="581"/>
                    <a:pt x="241" y="582"/>
                    <a:pt x="245" y="596"/>
                  </a:cubicBezTo>
                  <a:cubicBezTo>
                    <a:pt x="251" y="614"/>
                    <a:pt x="256" y="633"/>
                    <a:pt x="261" y="652"/>
                  </a:cubicBezTo>
                  <a:cubicBezTo>
                    <a:pt x="262" y="657"/>
                    <a:pt x="260" y="662"/>
                    <a:pt x="257" y="667"/>
                  </a:cubicBezTo>
                  <a:cubicBezTo>
                    <a:pt x="250" y="677"/>
                    <a:pt x="234" y="684"/>
                    <a:pt x="238" y="697"/>
                  </a:cubicBezTo>
                  <a:cubicBezTo>
                    <a:pt x="240" y="708"/>
                    <a:pt x="252" y="717"/>
                    <a:pt x="259" y="727"/>
                  </a:cubicBezTo>
                  <a:cubicBezTo>
                    <a:pt x="264" y="733"/>
                    <a:pt x="268" y="739"/>
                    <a:pt x="273" y="745"/>
                  </a:cubicBezTo>
                  <a:cubicBezTo>
                    <a:pt x="277" y="752"/>
                    <a:pt x="284" y="755"/>
                    <a:pt x="291" y="749"/>
                  </a:cubicBezTo>
                  <a:cubicBezTo>
                    <a:pt x="314" y="731"/>
                    <a:pt x="333" y="740"/>
                    <a:pt x="353" y="756"/>
                  </a:cubicBezTo>
                  <a:cubicBezTo>
                    <a:pt x="359" y="761"/>
                    <a:pt x="366" y="765"/>
                    <a:pt x="373" y="769"/>
                  </a:cubicBezTo>
                  <a:cubicBezTo>
                    <a:pt x="388" y="776"/>
                    <a:pt x="397" y="786"/>
                    <a:pt x="395" y="805"/>
                  </a:cubicBezTo>
                  <a:cubicBezTo>
                    <a:pt x="394" y="813"/>
                    <a:pt x="396" y="822"/>
                    <a:pt x="408" y="823"/>
                  </a:cubicBezTo>
                  <a:cubicBezTo>
                    <a:pt x="425" y="825"/>
                    <a:pt x="442" y="828"/>
                    <a:pt x="459" y="831"/>
                  </a:cubicBezTo>
                  <a:cubicBezTo>
                    <a:pt x="468" y="833"/>
                    <a:pt x="475" y="831"/>
                    <a:pt x="476" y="822"/>
                  </a:cubicBezTo>
                  <a:cubicBezTo>
                    <a:pt x="480" y="799"/>
                    <a:pt x="497" y="792"/>
                    <a:pt x="517" y="789"/>
                  </a:cubicBezTo>
                  <a:cubicBezTo>
                    <a:pt x="527" y="788"/>
                    <a:pt x="537" y="786"/>
                    <a:pt x="546" y="783"/>
                  </a:cubicBezTo>
                  <a:cubicBezTo>
                    <a:pt x="561" y="777"/>
                    <a:pt x="573" y="780"/>
                    <a:pt x="584" y="792"/>
                  </a:cubicBezTo>
                  <a:cubicBezTo>
                    <a:pt x="589" y="798"/>
                    <a:pt x="595" y="805"/>
                    <a:pt x="604" y="808"/>
                  </a:cubicBezTo>
                  <a:close/>
                  <a:moveTo>
                    <a:pt x="408" y="175"/>
                  </a:moveTo>
                  <a:cubicBezTo>
                    <a:pt x="406" y="163"/>
                    <a:pt x="403" y="150"/>
                    <a:pt x="401" y="137"/>
                  </a:cubicBezTo>
                  <a:cubicBezTo>
                    <a:pt x="401" y="131"/>
                    <a:pt x="398" y="127"/>
                    <a:pt x="392" y="128"/>
                  </a:cubicBezTo>
                  <a:cubicBezTo>
                    <a:pt x="362" y="135"/>
                    <a:pt x="353" y="110"/>
                    <a:pt x="340" y="92"/>
                  </a:cubicBezTo>
                  <a:cubicBezTo>
                    <a:pt x="333" y="83"/>
                    <a:pt x="330" y="75"/>
                    <a:pt x="336" y="65"/>
                  </a:cubicBezTo>
                  <a:cubicBezTo>
                    <a:pt x="344" y="51"/>
                    <a:pt x="339" y="43"/>
                    <a:pt x="326" y="37"/>
                  </a:cubicBezTo>
                  <a:cubicBezTo>
                    <a:pt x="319" y="34"/>
                    <a:pt x="313" y="30"/>
                    <a:pt x="307" y="25"/>
                  </a:cubicBezTo>
                  <a:cubicBezTo>
                    <a:pt x="298" y="17"/>
                    <a:pt x="290" y="17"/>
                    <a:pt x="282" y="28"/>
                  </a:cubicBezTo>
                  <a:cubicBezTo>
                    <a:pt x="274" y="40"/>
                    <a:pt x="264" y="41"/>
                    <a:pt x="251" y="37"/>
                  </a:cubicBezTo>
                  <a:cubicBezTo>
                    <a:pt x="243" y="34"/>
                    <a:pt x="234" y="33"/>
                    <a:pt x="225" y="31"/>
                  </a:cubicBezTo>
                  <a:cubicBezTo>
                    <a:pt x="213" y="29"/>
                    <a:pt x="203" y="26"/>
                    <a:pt x="199" y="11"/>
                  </a:cubicBezTo>
                  <a:cubicBezTo>
                    <a:pt x="198" y="3"/>
                    <a:pt x="192" y="0"/>
                    <a:pt x="183" y="3"/>
                  </a:cubicBezTo>
                  <a:cubicBezTo>
                    <a:pt x="175" y="5"/>
                    <a:pt x="167" y="7"/>
                    <a:pt x="159" y="7"/>
                  </a:cubicBezTo>
                  <a:cubicBezTo>
                    <a:pt x="143" y="8"/>
                    <a:pt x="135" y="15"/>
                    <a:pt x="138" y="32"/>
                  </a:cubicBezTo>
                  <a:cubicBezTo>
                    <a:pt x="139" y="41"/>
                    <a:pt x="134" y="46"/>
                    <a:pt x="127" y="50"/>
                  </a:cubicBezTo>
                  <a:cubicBezTo>
                    <a:pt x="116" y="56"/>
                    <a:pt x="105" y="63"/>
                    <a:pt x="95" y="70"/>
                  </a:cubicBezTo>
                  <a:cubicBezTo>
                    <a:pt x="88" y="76"/>
                    <a:pt x="81" y="77"/>
                    <a:pt x="73" y="72"/>
                  </a:cubicBezTo>
                  <a:cubicBezTo>
                    <a:pt x="58" y="63"/>
                    <a:pt x="47" y="67"/>
                    <a:pt x="40" y="83"/>
                  </a:cubicBezTo>
                  <a:cubicBezTo>
                    <a:pt x="37" y="89"/>
                    <a:pt x="33" y="94"/>
                    <a:pt x="29" y="99"/>
                  </a:cubicBezTo>
                  <a:cubicBezTo>
                    <a:pt x="21" y="108"/>
                    <a:pt x="21" y="116"/>
                    <a:pt x="31" y="123"/>
                  </a:cubicBezTo>
                  <a:cubicBezTo>
                    <a:pt x="42" y="131"/>
                    <a:pt x="44" y="142"/>
                    <a:pt x="39" y="154"/>
                  </a:cubicBezTo>
                  <a:cubicBezTo>
                    <a:pt x="35" y="164"/>
                    <a:pt x="33" y="175"/>
                    <a:pt x="31" y="185"/>
                  </a:cubicBezTo>
                  <a:cubicBezTo>
                    <a:pt x="30" y="194"/>
                    <a:pt x="26" y="201"/>
                    <a:pt x="17" y="203"/>
                  </a:cubicBezTo>
                  <a:cubicBezTo>
                    <a:pt x="3" y="206"/>
                    <a:pt x="0" y="214"/>
                    <a:pt x="4" y="227"/>
                  </a:cubicBezTo>
                  <a:cubicBezTo>
                    <a:pt x="7" y="236"/>
                    <a:pt x="8" y="244"/>
                    <a:pt x="8" y="253"/>
                  </a:cubicBezTo>
                  <a:cubicBezTo>
                    <a:pt x="9" y="262"/>
                    <a:pt x="14" y="267"/>
                    <a:pt x="22" y="266"/>
                  </a:cubicBezTo>
                  <a:cubicBezTo>
                    <a:pt x="55" y="262"/>
                    <a:pt x="61" y="290"/>
                    <a:pt x="76" y="308"/>
                  </a:cubicBezTo>
                  <a:cubicBezTo>
                    <a:pt x="80" y="313"/>
                    <a:pt x="78" y="319"/>
                    <a:pt x="76" y="323"/>
                  </a:cubicBezTo>
                  <a:cubicBezTo>
                    <a:pt x="64" y="342"/>
                    <a:pt x="75" y="351"/>
                    <a:pt x="90" y="358"/>
                  </a:cubicBezTo>
                  <a:cubicBezTo>
                    <a:pt x="95" y="360"/>
                    <a:pt x="99" y="363"/>
                    <a:pt x="103" y="366"/>
                  </a:cubicBezTo>
                  <a:cubicBezTo>
                    <a:pt x="113" y="375"/>
                    <a:pt x="121" y="373"/>
                    <a:pt x="128" y="363"/>
                  </a:cubicBezTo>
                  <a:cubicBezTo>
                    <a:pt x="136" y="352"/>
                    <a:pt x="146" y="351"/>
                    <a:pt x="158" y="355"/>
                  </a:cubicBezTo>
                  <a:cubicBezTo>
                    <a:pt x="167" y="358"/>
                    <a:pt x="176" y="359"/>
                    <a:pt x="186" y="360"/>
                  </a:cubicBezTo>
                  <a:cubicBezTo>
                    <a:pt x="198" y="362"/>
                    <a:pt x="207" y="366"/>
                    <a:pt x="211" y="379"/>
                  </a:cubicBezTo>
                  <a:cubicBezTo>
                    <a:pt x="213" y="389"/>
                    <a:pt x="219" y="391"/>
                    <a:pt x="229" y="389"/>
                  </a:cubicBezTo>
                  <a:cubicBezTo>
                    <a:pt x="237" y="386"/>
                    <a:pt x="245" y="385"/>
                    <a:pt x="254" y="384"/>
                  </a:cubicBezTo>
                  <a:cubicBezTo>
                    <a:pt x="267" y="382"/>
                    <a:pt x="275" y="377"/>
                    <a:pt x="273" y="362"/>
                  </a:cubicBezTo>
                  <a:cubicBezTo>
                    <a:pt x="271" y="354"/>
                    <a:pt x="276" y="349"/>
                    <a:pt x="283" y="344"/>
                  </a:cubicBezTo>
                  <a:cubicBezTo>
                    <a:pt x="294" y="338"/>
                    <a:pt x="304" y="331"/>
                    <a:pt x="314" y="323"/>
                  </a:cubicBezTo>
                  <a:cubicBezTo>
                    <a:pt x="322" y="318"/>
                    <a:pt x="329" y="316"/>
                    <a:pt x="336" y="321"/>
                  </a:cubicBezTo>
                  <a:cubicBezTo>
                    <a:pt x="354" y="333"/>
                    <a:pt x="364" y="325"/>
                    <a:pt x="372" y="309"/>
                  </a:cubicBezTo>
                  <a:cubicBezTo>
                    <a:pt x="374" y="304"/>
                    <a:pt x="377" y="300"/>
                    <a:pt x="381" y="296"/>
                  </a:cubicBezTo>
                  <a:cubicBezTo>
                    <a:pt x="389" y="287"/>
                    <a:pt x="389" y="279"/>
                    <a:pt x="379" y="271"/>
                  </a:cubicBezTo>
                  <a:cubicBezTo>
                    <a:pt x="369" y="263"/>
                    <a:pt x="366" y="253"/>
                    <a:pt x="371" y="241"/>
                  </a:cubicBezTo>
                  <a:cubicBezTo>
                    <a:pt x="374" y="234"/>
                    <a:pt x="375" y="227"/>
                    <a:pt x="377" y="220"/>
                  </a:cubicBezTo>
                  <a:cubicBezTo>
                    <a:pt x="379" y="205"/>
                    <a:pt x="383" y="191"/>
                    <a:pt x="401" y="188"/>
                  </a:cubicBezTo>
                  <a:cubicBezTo>
                    <a:pt x="408" y="187"/>
                    <a:pt x="410" y="182"/>
                    <a:pt x="408" y="175"/>
                  </a:cubicBezTo>
                  <a:close/>
                </a:path>
              </a:pathLst>
            </a:custGeom>
            <a:solidFill>
              <a:srgbClr val="FD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21" name="Freeform 34"/>
            <p:cNvSpPr>
              <a:spLocks noEditPoints="1"/>
            </p:cNvSpPr>
            <p:nvPr/>
          </p:nvSpPr>
          <p:spPr bwMode="auto">
            <a:xfrm>
              <a:off x="3444875" y="-1308100"/>
              <a:ext cx="1668462" cy="1581151"/>
            </a:xfrm>
            <a:custGeom>
              <a:avLst/>
              <a:gdLst>
                <a:gd name="T0" fmla="*/ 467 w 554"/>
                <a:gd name="T1" fmla="*/ 453 h 524"/>
                <a:gd name="T2" fmla="*/ 441 w 554"/>
                <a:gd name="T3" fmla="*/ 441 h 524"/>
                <a:gd name="T4" fmla="*/ 412 w 554"/>
                <a:gd name="T5" fmla="*/ 442 h 524"/>
                <a:gd name="T6" fmla="*/ 381 w 554"/>
                <a:gd name="T7" fmla="*/ 460 h 524"/>
                <a:gd name="T8" fmla="*/ 352 w 554"/>
                <a:gd name="T9" fmla="*/ 502 h 524"/>
                <a:gd name="T10" fmla="*/ 339 w 554"/>
                <a:gd name="T11" fmla="*/ 515 h 524"/>
                <a:gd name="T12" fmla="*/ 311 w 554"/>
                <a:gd name="T13" fmla="*/ 519 h 524"/>
                <a:gd name="T14" fmla="*/ 265 w 554"/>
                <a:gd name="T15" fmla="*/ 495 h 524"/>
                <a:gd name="T16" fmla="*/ 250 w 554"/>
                <a:gd name="T17" fmla="*/ 484 h 524"/>
                <a:gd name="T18" fmla="*/ 213 w 554"/>
                <a:gd name="T19" fmla="*/ 474 h 524"/>
                <a:gd name="T20" fmla="*/ 154 w 554"/>
                <a:gd name="T21" fmla="*/ 486 h 524"/>
                <a:gd name="T22" fmla="*/ 135 w 554"/>
                <a:gd name="T23" fmla="*/ 487 h 524"/>
                <a:gd name="T24" fmla="*/ 114 w 554"/>
                <a:gd name="T25" fmla="*/ 472 h 524"/>
                <a:gd name="T26" fmla="*/ 97 w 554"/>
                <a:gd name="T27" fmla="*/ 417 h 524"/>
                <a:gd name="T28" fmla="*/ 98 w 554"/>
                <a:gd name="T29" fmla="*/ 414 h 524"/>
                <a:gd name="T30" fmla="*/ 48 w 554"/>
                <a:gd name="T31" fmla="*/ 344 h 524"/>
                <a:gd name="T32" fmla="*/ 8 w 554"/>
                <a:gd name="T33" fmla="*/ 302 h 524"/>
                <a:gd name="T34" fmla="*/ 7 w 554"/>
                <a:gd name="T35" fmla="*/ 288 h 524"/>
                <a:gd name="T36" fmla="*/ 27 w 554"/>
                <a:gd name="T37" fmla="*/ 257 h 524"/>
                <a:gd name="T38" fmla="*/ 47 w 554"/>
                <a:gd name="T39" fmla="*/ 237 h 524"/>
                <a:gd name="T40" fmla="*/ 57 w 554"/>
                <a:gd name="T41" fmla="*/ 204 h 524"/>
                <a:gd name="T42" fmla="*/ 47 w 554"/>
                <a:gd name="T43" fmla="*/ 144 h 524"/>
                <a:gd name="T44" fmla="*/ 46 w 554"/>
                <a:gd name="T45" fmla="*/ 127 h 524"/>
                <a:gd name="T46" fmla="*/ 60 w 554"/>
                <a:gd name="T47" fmla="*/ 108 h 524"/>
                <a:gd name="T48" fmla="*/ 119 w 554"/>
                <a:gd name="T49" fmla="*/ 91 h 524"/>
                <a:gd name="T50" fmla="*/ 201 w 554"/>
                <a:gd name="T51" fmla="*/ 43 h 524"/>
                <a:gd name="T52" fmla="*/ 239 w 554"/>
                <a:gd name="T53" fmla="*/ 8 h 524"/>
                <a:gd name="T54" fmla="*/ 253 w 554"/>
                <a:gd name="T55" fmla="*/ 6 h 524"/>
                <a:gd name="T56" fmla="*/ 289 w 554"/>
                <a:gd name="T57" fmla="*/ 26 h 524"/>
                <a:gd name="T58" fmla="*/ 291 w 554"/>
                <a:gd name="T59" fmla="*/ 32 h 524"/>
                <a:gd name="T60" fmla="*/ 369 w 554"/>
                <a:gd name="T61" fmla="*/ 59 h 524"/>
                <a:gd name="T62" fmla="*/ 390 w 554"/>
                <a:gd name="T63" fmla="*/ 49 h 524"/>
                <a:gd name="T64" fmla="*/ 433 w 554"/>
                <a:gd name="T65" fmla="*/ 48 h 524"/>
                <a:gd name="T66" fmla="*/ 442 w 554"/>
                <a:gd name="T67" fmla="*/ 55 h 524"/>
                <a:gd name="T68" fmla="*/ 459 w 554"/>
                <a:gd name="T69" fmla="*/ 108 h 524"/>
                <a:gd name="T70" fmla="*/ 459 w 554"/>
                <a:gd name="T71" fmla="*/ 124 h 524"/>
                <a:gd name="T72" fmla="*/ 491 w 554"/>
                <a:gd name="T73" fmla="*/ 179 h 524"/>
                <a:gd name="T74" fmla="*/ 522 w 554"/>
                <a:gd name="T75" fmla="*/ 187 h 524"/>
                <a:gd name="T76" fmla="*/ 545 w 554"/>
                <a:gd name="T77" fmla="*/ 209 h 524"/>
                <a:gd name="T78" fmla="*/ 548 w 554"/>
                <a:gd name="T79" fmla="*/ 235 h 524"/>
                <a:gd name="T80" fmla="*/ 523 w 554"/>
                <a:gd name="T81" fmla="*/ 275 h 524"/>
                <a:gd name="T82" fmla="*/ 511 w 554"/>
                <a:gd name="T83" fmla="*/ 289 h 524"/>
                <a:gd name="T84" fmla="*/ 499 w 554"/>
                <a:gd name="T85" fmla="*/ 326 h 524"/>
                <a:gd name="T86" fmla="*/ 508 w 554"/>
                <a:gd name="T87" fmla="*/ 384 h 524"/>
                <a:gd name="T88" fmla="*/ 512 w 554"/>
                <a:gd name="T89" fmla="*/ 400 h 524"/>
                <a:gd name="T90" fmla="*/ 474 w 554"/>
                <a:gd name="T91" fmla="*/ 448 h 524"/>
                <a:gd name="T92" fmla="*/ 467 w 554"/>
                <a:gd name="T93" fmla="*/ 453 h 524"/>
                <a:gd name="T94" fmla="*/ 283 w 554"/>
                <a:gd name="T95" fmla="*/ 163 h 524"/>
                <a:gd name="T96" fmla="*/ 177 w 554"/>
                <a:gd name="T97" fmla="*/ 266 h 524"/>
                <a:gd name="T98" fmla="*/ 283 w 554"/>
                <a:gd name="T99" fmla="*/ 371 h 524"/>
                <a:gd name="T100" fmla="*/ 388 w 554"/>
                <a:gd name="T101" fmla="*/ 266 h 524"/>
                <a:gd name="T102" fmla="*/ 283 w 554"/>
                <a:gd name="T103" fmla="*/ 1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4" h="524">
                  <a:moveTo>
                    <a:pt x="467" y="453"/>
                  </a:moveTo>
                  <a:cubicBezTo>
                    <a:pt x="458" y="448"/>
                    <a:pt x="449" y="445"/>
                    <a:pt x="441" y="441"/>
                  </a:cubicBezTo>
                  <a:cubicBezTo>
                    <a:pt x="431" y="435"/>
                    <a:pt x="422" y="435"/>
                    <a:pt x="412" y="442"/>
                  </a:cubicBezTo>
                  <a:cubicBezTo>
                    <a:pt x="402" y="449"/>
                    <a:pt x="392" y="455"/>
                    <a:pt x="381" y="460"/>
                  </a:cubicBezTo>
                  <a:cubicBezTo>
                    <a:pt x="362" y="468"/>
                    <a:pt x="349" y="479"/>
                    <a:pt x="352" y="502"/>
                  </a:cubicBezTo>
                  <a:cubicBezTo>
                    <a:pt x="353" y="512"/>
                    <a:pt x="347" y="515"/>
                    <a:pt x="339" y="515"/>
                  </a:cubicBezTo>
                  <a:cubicBezTo>
                    <a:pt x="329" y="516"/>
                    <a:pt x="320" y="518"/>
                    <a:pt x="311" y="519"/>
                  </a:cubicBezTo>
                  <a:cubicBezTo>
                    <a:pt x="280" y="524"/>
                    <a:pt x="279" y="524"/>
                    <a:pt x="265" y="495"/>
                  </a:cubicBezTo>
                  <a:cubicBezTo>
                    <a:pt x="262" y="488"/>
                    <a:pt x="256" y="486"/>
                    <a:pt x="250" y="484"/>
                  </a:cubicBezTo>
                  <a:cubicBezTo>
                    <a:pt x="238" y="481"/>
                    <a:pt x="225" y="479"/>
                    <a:pt x="213" y="474"/>
                  </a:cubicBezTo>
                  <a:cubicBezTo>
                    <a:pt x="190" y="464"/>
                    <a:pt x="170" y="463"/>
                    <a:pt x="154" y="486"/>
                  </a:cubicBezTo>
                  <a:cubicBezTo>
                    <a:pt x="149" y="493"/>
                    <a:pt x="142" y="493"/>
                    <a:pt x="135" y="487"/>
                  </a:cubicBezTo>
                  <a:cubicBezTo>
                    <a:pt x="129" y="482"/>
                    <a:pt x="121" y="477"/>
                    <a:pt x="114" y="472"/>
                  </a:cubicBezTo>
                  <a:cubicBezTo>
                    <a:pt x="85" y="451"/>
                    <a:pt x="85" y="451"/>
                    <a:pt x="97" y="417"/>
                  </a:cubicBezTo>
                  <a:cubicBezTo>
                    <a:pt x="97" y="416"/>
                    <a:pt x="98" y="415"/>
                    <a:pt x="98" y="414"/>
                  </a:cubicBezTo>
                  <a:cubicBezTo>
                    <a:pt x="102" y="400"/>
                    <a:pt x="63" y="346"/>
                    <a:pt x="48" y="344"/>
                  </a:cubicBezTo>
                  <a:cubicBezTo>
                    <a:pt x="11" y="339"/>
                    <a:pt x="11" y="339"/>
                    <a:pt x="8" y="302"/>
                  </a:cubicBezTo>
                  <a:cubicBezTo>
                    <a:pt x="8" y="297"/>
                    <a:pt x="9" y="292"/>
                    <a:pt x="7" y="288"/>
                  </a:cubicBezTo>
                  <a:cubicBezTo>
                    <a:pt x="0" y="268"/>
                    <a:pt x="8" y="259"/>
                    <a:pt x="27" y="257"/>
                  </a:cubicBezTo>
                  <a:cubicBezTo>
                    <a:pt x="39" y="255"/>
                    <a:pt x="44" y="247"/>
                    <a:pt x="47" y="237"/>
                  </a:cubicBezTo>
                  <a:cubicBezTo>
                    <a:pt x="49" y="226"/>
                    <a:pt x="52" y="215"/>
                    <a:pt x="57" y="204"/>
                  </a:cubicBezTo>
                  <a:cubicBezTo>
                    <a:pt x="67" y="182"/>
                    <a:pt x="69" y="161"/>
                    <a:pt x="47" y="144"/>
                  </a:cubicBezTo>
                  <a:cubicBezTo>
                    <a:pt x="40" y="139"/>
                    <a:pt x="40" y="134"/>
                    <a:pt x="46" y="127"/>
                  </a:cubicBezTo>
                  <a:cubicBezTo>
                    <a:pt x="51" y="121"/>
                    <a:pt x="55" y="115"/>
                    <a:pt x="60" y="108"/>
                  </a:cubicBezTo>
                  <a:cubicBezTo>
                    <a:pt x="83" y="78"/>
                    <a:pt x="83" y="78"/>
                    <a:pt x="119" y="91"/>
                  </a:cubicBezTo>
                  <a:cubicBezTo>
                    <a:pt x="135" y="96"/>
                    <a:pt x="199" y="59"/>
                    <a:pt x="201" y="43"/>
                  </a:cubicBezTo>
                  <a:cubicBezTo>
                    <a:pt x="207" y="12"/>
                    <a:pt x="207" y="12"/>
                    <a:pt x="239" y="8"/>
                  </a:cubicBezTo>
                  <a:cubicBezTo>
                    <a:pt x="244" y="7"/>
                    <a:pt x="249" y="7"/>
                    <a:pt x="253" y="6"/>
                  </a:cubicBezTo>
                  <a:cubicBezTo>
                    <a:pt x="273" y="0"/>
                    <a:pt x="285" y="4"/>
                    <a:pt x="289" y="26"/>
                  </a:cubicBezTo>
                  <a:cubicBezTo>
                    <a:pt x="289" y="28"/>
                    <a:pt x="290" y="30"/>
                    <a:pt x="291" y="32"/>
                  </a:cubicBezTo>
                  <a:cubicBezTo>
                    <a:pt x="313" y="51"/>
                    <a:pt x="343" y="49"/>
                    <a:pt x="369" y="59"/>
                  </a:cubicBezTo>
                  <a:cubicBezTo>
                    <a:pt x="379" y="64"/>
                    <a:pt x="385" y="56"/>
                    <a:pt x="390" y="49"/>
                  </a:cubicBezTo>
                  <a:cubicBezTo>
                    <a:pt x="404" y="32"/>
                    <a:pt x="418" y="32"/>
                    <a:pt x="433" y="48"/>
                  </a:cubicBezTo>
                  <a:cubicBezTo>
                    <a:pt x="436" y="50"/>
                    <a:pt x="439" y="52"/>
                    <a:pt x="442" y="55"/>
                  </a:cubicBezTo>
                  <a:cubicBezTo>
                    <a:pt x="471" y="75"/>
                    <a:pt x="471" y="75"/>
                    <a:pt x="459" y="108"/>
                  </a:cubicBezTo>
                  <a:cubicBezTo>
                    <a:pt x="457" y="114"/>
                    <a:pt x="455" y="118"/>
                    <a:pt x="459" y="124"/>
                  </a:cubicBezTo>
                  <a:cubicBezTo>
                    <a:pt x="470" y="142"/>
                    <a:pt x="480" y="161"/>
                    <a:pt x="491" y="179"/>
                  </a:cubicBezTo>
                  <a:cubicBezTo>
                    <a:pt x="499" y="190"/>
                    <a:pt x="512" y="187"/>
                    <a:pt x="522" y="187"/>
                  </a:cubicBezTo>
                  <a:cubicBezTo>
                    <a:pt x="537" y="188"/>
                    <a:pt x="546" y="192"/>
                    <a:pt x="545" y="209"/>
                  </a:cubicBezTo>
                  <a:cubicBezTo>
                    <a:pt x="545" y="218"/>
                    <a:pt x="546" y="227"/>
                    <a:pt x="548" y="235"/>
                  </a:cubicBezTo>
                  <a:cubicBezTo>
                    <a:pt x="554" y="257"/>
                    <a:pt x="549" y="272"/>
                    <a:pt x="523" y="275"/>
                  </a:cubicBezTo>
                  <a:cubicBezTo>
                    <a:pt x="516" y="275"/>
                    <a:pt x="513" y="282"/>
                    <a:pt x="511" y="289"/>
                  </a:cubicBezTo>
                  <a:cubicBezTo>
                    <a:pt x="507" y="301"/>
                    <a:pt x="504" y="314"/>
                    <a:pt x="499" y="326"/>
                  </a:cubicBezTo>
                  <a:cubicBezTo>
                    <a:pt x="489" y="348"/>
                    <a:pt x="487" y="368"/>
                    <a:pt x="508" y="384"/>
                  </a:cubicBezTo>
                  <a:cubicBezTo>
                    <a:pt x="513" y="388"/>
                    <a:pt x="517" y="393"/>
                    <a:pt x="512" y="400"/>
                  </a:cubicBezTo>
                  <a:cubicBezTo>
                    <a:pt x="499" y="416"/>
                    <a:pt x="487" y="432"/>
                    <a:pt x="474" y="448"/>
                  </a:cubicBezTo>
                  <a:cubicBezTo>
                    <a:pt x="472" y="450"/>
                    <a:pt x="470" y="451"/>
                    <a:pt x="467" y="453"/>
                  </a:cubicBezTo>
                  <a:close/>
                  <a:moveTo>
                    <a:pt x="283" y="163"/>
                  </a:moveTo>
                  <a:cubicBezTo>
                    <a:pt x="226" y="163"/>
                    <a:pt x="178" y="210"/>
                    <a:pt x="177" y="266"/>
                  </a:cubicBezTo>
                  <a:cubicBezTo>
                    <a:pt x="177" y="323"/>
                    <a:pt x="226" y="372"/>
                    <a:pt x="283" y="371"/>
                  </a:cubicBezTo>
                  <a:cubicBezTo>
                    <a:pt x="341" y="371"/>
                    <a:pt x="389" y="324"/>
                    <a:pt x="388" y="266"/>
                  </a:cubicBezTo>
                  <a:cubicBezTo>
                    <a:pt x="388" y="209"/>
                    <a:pt x="341" y="163"/>
                    <a:pt x="283" y="163"/>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22" name="Freeform 35"/>
            <p:cNvSpPr>
              <a:spLocks noEditPoints="1"/>
            </p:cNvSpPr>
            <p:nvPr/>
          </p:nvSpPr>
          <p:spPr bwMode="auto">
            <a:xfrm>
              <a:off x="2119313" y="-468313"/>
              <a:ext cx="1671637" cy="1577976"/>
            </a:xfrm>
            <a:custGeom>
              <a:avLst/>
              <a:gdLst>
                <a:gd name="T0" fmla="*/ 407 w 555"/>
                <a:gd name="T1" fmla="*/ 498 h 523"/>
                <a:gd name="T2" fmla="*/ 387 w 555"/>
                <a:gd name="T3" fmla="*/ 482 h 523"/>
                <a:gd name="T4" fmla="*/ 349 w 555"/>
                <a:gd name="T5" fmla="*/ 473 h 523"/>
                <a:gd name="T6" fmla="*/ 320 w 555"/>
                <a:gd name="T7" fmla="*/ 479 h 523"/>
                <a:gd name="T8" fmla="*/ 279 w 555"/>
                <a:gd name="T9" fmla="*/ 512 h 523"/>
                <a:gd name="T10" fmla="*/ 262 w 555"/>
                <a:gd name="T11" fmla="*/ 521 h 523"/>
                <a:gd name="T12" fmla="*/ 211 w 555"/>
                <a:gd name="T13" fmla="*/ 513 h 523"/>
                <a:gd name="T14" fmla="*/ 198 w 555"/>
                <a:gd name="T15" fmla="*/ 495 h 523"/>
                <a:gd name="T16" fmla="*/ 176 w 555"/>
                <a:gd name="T17" fmla="*/ 459 h 523"/>
                <a:gd name="T18" fmla="*/ 156 w 555"/>
                <a:gd name="T19" fmla="*/ 446 h 523"/>
                <a:gd name="T20" fmla="*/ 94 w 555"/>
                <a:gd name="T21" fmla="*/ 439 h 523"/>
                <a:gd name="T22" fmla="*/ 76 w 555"/>
                <a:gd name="T23" fmla="*/ 435 h 523"/>
                <a:gd name="T24" fmla="*/ 62 w 555"/>
                <a:gd name="T25" fmla="*/ 417 h 523"/>
                <a:gd name="T26" fmla="*/ 41 w 555"/>
                <a:gd name="T27" fmla="*/ 387 h 523"/>
                <a:gd name="T28" fmla="*/ 60 w 555"/>
                <a:gd name="T29" fmla="*/ 357 h 523"/>
                <a:gd name="T30" fmla="*/ 64 w 555"/>
                <a:gd name="T31" fmla="*/ 342 h 523"/>
                <a:gd name="T32" fmla="*/ 48 w 555"/>
                <a:gd name="T33" fmla="*/ 286 h 523"/>
                <a:gd name="T34" fmla="*/ 20 w 555"/>
                <a:gd name="T35" fmla="*/ 267 h 523"/>
                <a:gd name="T36" fmla="*/ 5 w 555"/>
                <a:gd name="T37" fmla="*/ 239 h 523"/>
                <a:gd name="T38" fmla="*/ 9 w 555"/>
                <a:gd name="T39" fmla="*/ 217 h 523"/>
                <a:gd name="T40" fmla="*/ 46 w 555"/>
                <a:gd name="T41" fmla="*/ 183 h 523"/>
                <a:gd name="T42" fmla="*/ 102 w 555"/>
                <a:gd name="T43" fmla="*/ 108 h 523"/>
                <a:gd name="T44" fmla="*/ 99 w 555"/>
                <a:gd name="T45" fmla="*/ 100 h 523"/>
                <a:gd name="T46" fmla="*/ 113 w 555"/>
                <a:gd name="T47" fmla="*/ 53 h 523"/>
                <a:gd name="T48" fmla="*/ 124 w 555"/>
                <a:gd name="T49" fmla="*/ 45 h 523"/>
                <a:gd name="T50" fmla="*/ 171 w 555"/>
                <a:gd name="T51" fmla="*/ 47 h 523"/>
                <a:gd name="T52" fmla="*/ 198 w 555"/>
                <a:gd name="T53" fmla="*/ 54 h 523"/>
                <a:gd name="T54" fmla="*/ 235 w 555"/>
                <a:gd name="T55" fmla="*/ 46 h 523"/>
                <a:gd name="T56" fmla="*/ 276 w 555"/>
                <a:gd name="T57" fmla="*/ 13 h 523"/>
                <a:gd name="T58" fmla="*/ 294 w 555"/>
                <a:gd name="T59" fmla="*/ 2 h 523"/>
                <a:gd name="T60" fmla="*/ 325 w 555"/>
                <a:gd name="T61" fmla="*/ 7 h 523"/>
                <a:gd name="T62" fmla="*/ 359 w 555"/>
                <a:gd name="T63" fmla="*/ 41 h 523"/>
                <a:gd name="T64" fmla="*/ 368 w 555"/>
                <a:gd name="T65" fmla="*/ 57 h 523"/>
                <a:gd name="T66" fmla="*/ 400 w 555"/>
                <a:gd name="T67" fmla="*/ 78 h 523"/>
                <a:gd name="T68" fmla="*/ 461 w 555"/>
                <a:gd name="T69" fmla="*/ 84 h 523"/>
                <a:gd name="T70" fmla="*/ 481 w 555"/>
                <a:gd name="T71" fmla="*/ 90 h 523"/>
                <a:gd name="T72" fmla="*/ 512 w 555"/>
                <a:gd name="T73" fmla="*/ 129 h 523"/>
                <a:gd name="T74" fmla="*/ 510 w 555"/>
                <a:gd name="T75" fmla="*/ 149 h 523"/>
                <a:gd name="T76" fmla="*/ 498 w 555"/>
                <a:gd name="T77" fmla="*/ 206 h 523"/>
                <a:gd name="T78" fmla="*/ 500 w 555"/>
                <a:gd name="T79" fmla="*/ 218 h 523"/>
                <a:gd name="T80" fmla="*/ 537 w 555"/>
                <a:gd name="T81" fmla="*/ 261 h 523"/>
                <a:gd name="T82" fmla="*/ 550 w 555"/>
                <a:gd name="T83" fmla="*/ 286 h 523"/>
                <a:gd name="T84" fmla="*/ 546 w 555"/>
                <a:gd name="T85" fmla="*/ 307 h 523"/>
                <a:gd name="T86" fmla="*/ 508 w 555"/>
                <a:gd name="T87" fmla="*/ 344 h 523"/>
                <a:gd name="T88" fmla="*/ 453 w 555"/>
                <a:gd name="T89" fmla="*/ 420 h 523"/>
                <a:gd name="T90" fmla="*/ 455 w 555"/>
                <a:gd name="T91" fmla="*/ 425 h 523"/>
                <a:gd name="T92" fmla="*/ 438 w 555"/>
                <a:gd name="T93" fmla="*/ 476 h 523"/>
                <a:gd name="T94" fmla="*/ 407 w 555"/>
                <a:gd name="T95" fmla="*/ 498 h 523"/>
                <a:gd name="T96" fmla="*/ 277 w 555"/>
                <a:gd name="T97" fmla="*/ 367 h 523"/>
                <a:gd name="T98" fmla="*/ 384 w 555"/>
                <a:gd name="T99" fmla="*/ 261 h 523"/>
                <a:gd name="T100" fmla="*/ 277 w 555"/>
                <a:gd name="T101" fmla="*/ 155 h 523"/>
                <a:gd name="T102" fmla="*/ 171 w 555"/>
                <a:gd name="T103" fmla="*/ 260 h 523"/>
                <a:gd name="T104" fmla="*/ 277 w 555"/>
                <a:gd name="T105" fmla="*/ 367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5" h="523">
                  <a:moveTo>
                    <a:pt x="407" y="498"/>
                  </a:moveTo>
                  <a:cubicBezTo>
                    <a:pt x="398" y="495"/>
                    <a:pt x="392" y="488"/>
                    <a:pt x="387" y="482"/>
                  </a:cubicBezTo>
                  <a:cubicBezTo>
                    <a:pt x="376" y="470"/>
                    <a:pt x="364" y="467"/>
                    <a:pt x="349" y="473"/>
                  </a:cubicBezTo>
                  <a:cubicBezTo>
                    <a:pt x="340" y="476"/>
                    <a:pt x="330" y="478"/>
                    <a:pt x="320" y="479"/>
                  </a:cubicBezTo>
                  <a:cubicBezTo>
                    <a:pt x="300" y="482"/>
                    <a:pt x="283" y="489"/>
                    <a:pt x="279" y="512"/>
                  </a:cubicBezTo>
                  <a:cubicBezTo>
                    <a:pt x="278" y="521"/>
                    <a:pt x="271" y="523"/>
                    <a:pt x="262" y="521"/>
                  </a:cubicBezTo>
                  <a:cubicBezTo>
                    <a:pt x="245" y="518"/>
                    <a:pt x="228" y="515"/>
                    <a:pt x="211" y="513"/>
                  </a:cubicBezTo>
                  <a:cubicBezTo>
                    <a:pt x="199" y="512"/>
                    <a:pt x="197" y="503"/>
                    <a:pt x="198" y="495"/>
                  </a:cubicBezTo>
                  <a:cubicBezTo>
                    <a:pt x="200" y="476"/>
                    <a:pt x="191" y="466"/>
                    <a:pt x="176" y="459"/>
                  </a:cubicBezTo>
                  <a:cubicBezTo>
                    <a:pt x="169" y="455"/>
                    <a:pt x="162" y="451"/>
                    <a:pt x="156" y="446"/>
                  </a:cubicBezTo>
                  <a:cubicBezTo>
                    <a:pt x="136" y="430"/>
                    <a:pt x="117" y="421"/>
                    <a:pt x="94" y="439"/>
                  </a:cubicBezTo>
                  <a:cubicBezTo>
                    <a:pt x="87" y="445"/>
                    <a:pt x="80" y="442"/>
                    <a:pt x="76" y="435"/>
                  </a:cubicBezTo>
                  <a:cubicBezTo>
                    <a:pt x="71" y="429"/>
                    <a:pt x="67" y="423"/>
                    <a:pt x="62" y="417"/>
                  </a:cubicBezTo>
                  <a:cubicBezTo>
                    <a:pt x="55" y="407"/>
                    <a:pt x="43" y="398"/>
                    <a:pt x="41" y="387"/>
                  </a:cubicBezTo>
                  <a:cubicBezTo>
                    <a:pt x="37" y="374"/>
                    <a:pt x="53" y="367"/>
                    <a:pt x="60" y="357"/>
                  </a:cubicBezTo>
                  <a:cubicBezTo>
                    <a:pt x="63" y="352"/>
                    <a:pt x="65" y="347"/>
                    <a:pt x="64" y="342"/>
                  </a:cubicBezTo>
                  <a:cubicBezTo>
                    <a:pt x="59" y="323"/>
                    <a:pt x="54" y="304"/>
                    <a:pt x="48" y="286"/>
                  </a:cubicBezTo>
                  <a:cubicBezTo>
                    <a:pt x="44" y="272"/>
                    <a:pt x="30" y="271"/>
                    <a:pt x="20" y="267"/>
                  </a:cubicBezTo>
                  <a:cubicBezTo>
                    <a:pt x="5" y="262"/>
                    <a:pt x="0" y="254"/>
                    <a:pt x="5" y="239"/>
                  </a:cubicBezTo>
                  <a:cubicBezTo>
                    <a:pt x="7" y="232"/>
                    <a:pt x="8" y="225"/>
                    <a:pt x="9" y="217"/>
                  </a:cubicBezTo>
                  <a:cubicBezTo>
                    <a:pt x="15" y="186"/>
                    <a:pt x="15" y="186"/>
                    <a:pt x="46" y="183"/>
                  </a:cubicBezTo>
                  <a:cubicBezTo>
                    <a:pt x="57" y="181"/>
                    <a:pt x="104" y="119"/>
                    <a:pt x="102" y="108"/>
                  </a:cubicBezTo>
                  <a:cubicBezTo>
                    <a:pt x="102" y="105"/>
                    <a:pt x="100" y="103"/>
                    <a:pt x="99" y="100"/>
                  </a:cubicBezTo>
                  <a:cubicBezTo>
                    <a:pt x="87" y="71"/>
                    <a:pt x="87" y="71"/>
                    <a:pt x="113" y="53"/>
                  </a:cubicBezTo>
                  <a:cubicBezTo>
                    <a:pt x="117" y="50"/>
                    <a:pt x="120" y="47"/>
                    <a:pt x="124" y="45"/>
                  </a:cubicBezTo>
                  <a:cubicBezTo>
                    <a:pt x="149" y="27"/>
                    <a:pt x="149" y="27"/>
                    <a:pt x="171" y="47"/>
                  </a:cubicBezTo>
                  <a:cubicBezTo>
                    <a:pt x="180" y="55"/>
                    <a:pt x="188" y="57"/>
                    <a:pt x="198" y="54"/>
                  </a:cubicBezTo>
                  <a:cubicBezTo>
                    <a:pt x="210" y="51"/>
                    <a:pt x="223" y="47"/>
                    <a:pt x="235" y="46"/>
                  </a:cubicBezTo>
                  <a:cubicBezTo>
                    <a:pt x="257" y="44"/>
                    <a:pt x="272" y="35"/>
                    <a:pt x="276" y="13"/>
                  </a:cubicBezTo>
                  <a:cubicBezTo>
                    <a:pt x="278" y="3"/>
                    <a:pt x="284" y="0"/>
                    <a:pt x="294" y="2"/>
                  </a:cubicBezTo>
                  <a:cubicBezTo>
                    <a:pt x="304" y="4"/>
                    <a:pt x="315" y="7"/>
                    <a:pt x="325" y="7"/>
                  </a:cubicBezTo>
                  <a:cubicBezTo>
                    <a:pt x="348" y="8"/>
                    <a:pt x="362" y="16"/>
                    <a:pt x="359" y="41"/>
                  </a:cubicBezTo>
                  <a:cubicBezTo>
                    <a:pt x="358" y="49"/>
                    <a:pt x="362" y="54"/>
                    <a:pt x="368" y="57"/>
                  </a:cubicBezTo>
                  <a:cubicBezTo>
                    <a:pt x="379" y="64"/>
                    <a:pt x="390" y="70"/>
                    <a:pt x="400" y="78"/>
                  </a:cubicBezTo>
                  <a:cubicBezTo>
                    <a:pt x="419" y="93"/>
                    <a:pt x="439" y="101"/>
                    <a:pt x="461" y="84"/>
                  </a:cubicBezTo>
                  <a:cubicBezTo>
                    <a:pt x="469" y="78"/>
                    <a:pt x="476" y="82"/>
                    <a:pt x="481" y="90"/>
                  </a:cubicBezTo>
                  <a:cubicBezTo>
                    <a:pt x="491" y="103"/>
                    <a:pt x="501" y="116"/>
                    <a:pt x="512" y="129"/>
                  </a:cubicBezTo>
                  <a:cubicBezTo>
                    <a:pt x="518" y="137"/>
                    <a:pt x="517" y="144"/>
                    <a:pt x="510" y="149"/>
                  </a:cubicBezTo>
                  <a:cubicBezTo>
                    <a:pt x="490" y="165"/>
                    <a:pt x="489" y="184"/>
                    <a:pt x="498" y="206"/>
                  </a:cubicBezTo>
                  <a:cubicBezTo>
                    <a:pt x="499" y="210"/>
                    <a:pt x="500" y="214"/>
                    <a:pt x="500" y="218"/>
                  </a:cubicBezTo>
                  <a:cubicBezTo>
                    <a:pt x="502" y="241"/>
                    <a:pt x="514" y="256"/>
                    <a:pt x="537" y="261"/>
                  </a:cubicBezTo>
                  <a:cubicBezTo>
                    <a:pt x="550" y="264"/>
                    <a:pt x="555" y="272"/>
                    <a:pt x="550" y="286"/>
                  </a:cubicBezTo>
                  <a:cubicBezTo>
                    <a:pt x="548" y="293"/>
                    <a:pt x="547" y="300"/>
                    <a:pt x="546" y="307"/>
                  </a:cubicBezTo>
                  <a:cubicBezTo>
                    <a:pt x="540" y="339"/>
                    <a:pt x="540" y="339"/>
                    <a:pt x="508" y="344"/>
                  </a:cubicBezTo>
                  <a:cubicBezTo>
                    <a:pt x="497" y="346"/>
                    <a:pt x="451" y="408"/>
                    <a:pt x="453" y="420"/>
                  </a:cubicBezTo>
                  <a:cubicBezTo>
                    <a:pt x="453" y="421"/>
                    <a:pt x="454" y="423"/>
                    <a:pt x="455" y="425"/>
                  </a:cubicBezTo>
                  <a:cubicBezTo>
                    <a:pt x="467" y="456"/>
                    <a:pt x="467" y="456"/>
                    <a:pt x="438" y="476"/>
                  </a:cubicBezTo>
                  <a:cubicBezTo>
                    <a:pt x="428" y="484"/>
                    <a:pt x="418" y="491"/>
                    <a:pt x="407" y="498"/>
                  </a:cubicBezTo>
                  <a:close/>
                  <a:moveTo>
                    <a:pt x="277" y="367"/>
                  </a:moveTo>
                  <a:cubicBezTo>
                    <a:pt x="337" y="367"/>
                    <a:pt x="384" y="320"/>
                    <a:pt x="384" y="261"/>
                  </a:cubicBezTo>
                  <a:cubicBezTo>
                    <a:pt x="384" y="202"/>
                    <a:pt x="336" y="155"/>
                    <a:pt x="277" y="155"/>
                  </a:cubicBezTo>
                  <a:cubicBezTo>
                    <a:pt x="218" y="155"/>
                    <a:pt x="171" y="202"/>
                    <a:pt x="171" y="260"/>
                  </a:cubicBezTo>
                  <a:cubicBezTo>
                    <a:pt x="170" y="320"/>
                    <a:pt x="217" y="367"/>
                    <a:pt x="277" y="367"/>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23" name="Freeform 36"/>
            <p:cNvSpPr>
              <a:spLocks noEditPoints="1"/>
            </p:cNvSpPr>
            <p:nvPr/>
          </p:nvSpPr>
          <p:spPr bwMode="auto">
            <a:xfrm>
              <a:off x="1525588" y="-1404938"/>
              <a:ext cx="1235075" cy="1181100"/>
            </a:xfrm>
            <a:custGeom>
              <a:avLst/>
              <a:gdLst>
                <a:gd name="T0" fmla="*/ 408 w 410"/>
                <a:gd name="T1" fmla="*/ 175 h 391"/>
                <a:gd name="T2" fmla="*/ 401 w 410"/>
                <a:gd name="T3" fmla="*/ 188 h 391"/>
                <a:gd name="T4" fmla="*/ 377 w 410"/>
                <a:gd name="T5" fmla="*/ 220 h 391"/>
                <a:gd name="T6" fmla="*/ 371 w 410"/>
                <a:gd name="T7" fmla="*/ 241 h 391"/>
                <a:gd name="T8" fmla="*/ 379 w 410"/>
                <a:gd name="T9" fmla="*/ 271 h 391"/>
                <a:gd name="T10" fmla="*/ 381 w 410"/>
                <a:gd name="T11" fmla="*/ 296 h 391"/>
                <a:gd name="T12" fmla="*/ 372 w 410"/>
                <a:gd name="T13" fmla="*/ 309 h 391"/>
                <a:gd name="T14" fmla="*/ 336 w 410"/>
                <a:gd name="T15" fmla="*/ 321 h 391"/>
                <a:gd name="T16" fmla="*/ 314 w 410"/>
                <a:gd name="T17" fmla="*/ 323 h 391"/>
                <a:gd name="T18" fmla="*/ 283 w 410"/>
                <a:gd name="T19" fmla="*/ 344 h 391"/>
                <a:gd name="T20" fmla="*/ 273 w 410"/>
                <a:gd name="T21" fmla="*/ 362 h 391"/>
                <a:gd name="T22" fmla="*/ 254 w 410"/>
                <a:gd name="T23" fmla="*/ 384 h 391"/>
                <a:gd name="T24" fmla="*/ 229 w 410"/>
                <a:gd name="T25" fmla="*/ 389 h 391"/>
                <a:gd name="T26" fmla="*/ 211 w 410"/>
                <a:gd name="T27" fmla="*/ 379 h 391"/>
                <a:gd name="T28" fmla="*/ 186 w 410"/>
                <a:gd name="T29" fmla="*/ 360 h 391"/>
                <a:gd name="T30" fmla="*/ 158 w 410"/>
                <a:gd name="T31" fmla="*/ 355 h 391"/>
                <a:gd name="T32" fmla="*/ 128 w 410"/>
                <a:gd name="T33" fmla="*/ 363 h 391"/>
                <a:gd name="T34" fmla="*/ 103 w 410"/>
                <a:gd name="T35" fmla="*/ 366 h 391"/>
                <a:gd name="T36" fmla="*/ 90 w 410"/>
                <a:gd name="T37" fmla="*/ 358 h 391"/>
                <a:gd name="T38" fmla="*/ 76 w 410"/>
                <a:gd name="T39" fmla="*/ 323 h 391"/>
                <a:gd name="T40" fmla="*/ 76 w 410"/>
                <a:gd name="T41" fmla="*/ 308 h 391"/>
                <a:gd name="T42" fmla="*/ 22 w 410"/>
                <a:gd name="T43" fmla="*/ 266 h 391"/>
                <a:gd name="T44" fmla="*/ 8 w 410"/>
                <a:gd name="T45" fmla="*/ 253 h 391"/>
                <a:gd name="T46" fmla="*/ 4 w 410"/>
                <a:gd name="T47" fmla="*/ 227 h 391"/>
                <a:gd name="T48" fmla="*/ 17 w 410"/>
                <a:gd name="T49" fmla="*/ 203 h 391"/>
                <a:gd name="T50" fmla="*/ 31 w 410"/>
                <a:gd name="T51" fmla="*/ 185 h 391"/>
                <a:gd name="T52" fmla="*/ 39 w 410"/>
                <a:gd name="T53" fmla="*/ 154 h 391"/>
                <a:gd name="T54" fmla="*/ 31 w 410"/>
                <a:gd name="T55" fmla="*/ 123 h 391"/>
                <a:gd name="T56" fmla="*/ 29 w 410"/>
                <a:gd name="T57" fmla="*/ 99 h 391"/>
                <a:gd name="T58" fmla="*/ 40 w 410"/>
                <a:gd name="T59" fmla="*/ 83 h 391"/>
                <a:gd name="T60" fmla="*/ 73 w 410"/>
                <a:gd name="T61" fmla="*/ 72 h 391"/>
                <a:gd name="T62" fmla="*/ 95 w 410"/>
                <a:gd name="T63" fmla="*/ 70 h 391"/>
                <a:gd name="T64" fmla="*/ 127 w 410"/>
                <a:gd name="T65" fmla="*/ 50 h 391"/>
                <a:gd name="T66" fmla="*/ 138 w 410"/>
                <a:gd name="T67" fmla="*/ 32 h 391"/>
                <a:gd name="T68" fmla="*/ 159 w 410"/>
                <a:gd name="T69" fmla="*/ 7 h 391"/>
                <a:gd name="T70" fmla="*/ 183 w 410"/>
                <a:gd name="T71" fmla="*/ 3 h 391"/>
                <a:gd name="T72" fmla="*/ 199 w 410"/>
                <a:gd name="T73" fmla="*/ 11 h 391"/>
                <a:gd name="T74" fmla="*/ 225 w 410"/>
                <a:gd name="T75" fmla="*/ 31 h 391"/>
                <a:gd name="T76" fmla="*/ 251 w 410"/>
                <a:gd name="T77" fmla="*/ 37 h 391"/>
                <a:gd name="T78" fmla="*/ 282 w 410"/>
                <a:gd name="T79" fmla="*/ 28 h 391"/>
                <a:gd name="T80" fmla="*/ 307 w 410"/>
                <a:gd name="T81" fmla="*/ 25 h 391"/>
                <a:gd name="T82" fmla="*/ 326 w 410"/>
                <a:gd name="T83" fmla="*/ 37 h 391"/>
                <a:gd name="T84" fmla="*/ 336 w 410"/>
                <a:gd name="T85" fmla="*/ 65 h 391"/>
                <a:gd name="T86" fmla="*/ 340 w 410"/>
                <a:gd name="T87" fmla="*/ 92 h 391"/>
                <a:gd name="T88" fmla="*/ 392 w 410"/>
                <a:gd name="T89" fmla="*/ 128 h 391"/>
                <a:gd name="T90" fmla="*/ 401 w 410"/>
                <a:gd name="T91" fmla="*/ 137 h 391"/>
                <a:gd name="T92" fmla="*/ 408 w 410"/>
                <a:gd name="T93" fmla="*/ 175 h 391"/>
                <a:gd name="T94" fmla="*/ 206 w 410"/>
                <a:gd name="T95" fmla="*/ 269 h 391"/>
                <a:gd name="T96" fmla="*/ 280 w 410"/>
                <a:gd name="T97" fmla="*/ 197 h 391"/>
                <a:gd name="T98" fmla="*/ 206 w 410"/>
                <a:gd name="T99" fmla="*/ 124 h 391"/>
                <a:gd name="T100" fmla="*/ 133 w 410"/>
                <a:gd name="T101" fmla="*/ 196 h 391"/>
                <a:gd name="T102" fmla="*/ 206 w 410"/>
                <a:gd name="T103" fmla="*/ 26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0" h="391">
                  <a:moveTo>
                    <a:pt x="408" y="175"/>
                  </a:moveTo>
                  <a:cubicBezTo>
                    <a:pt x="410" y="182"/>
                    <a:pt x="408" y="187"/>
                    <a:pt x="401" y="188"/>
                  </a:cubicBezTo>
                  <a:cubicBezTo>
                    <a:pt x="383" y="191"/>
                    <a:pt x="379" y="205"/>
                    <a:pt x="377" y="220"/>
                  </a:cubicBezTo>
                  <a:cubicBezTo>
                    <a:pt x="375" y="227"/>
                    <a:pt x="374" y="234"/>
                    <a:pt x="371" y="241"/>
                  </a:cubicBezTo>
                  <a:cubicBezTo>
                    <a:pt x="366" y="253"/>
                    <a:pt x="369" y="263"/>
                    <a:pt x="379" y="271"/>
                  </a:cubicBezTo>
                  <a:cubicBezTo>
                    <a:pt x="389" y="279"/>
                    <a:pt x="389" y="287"/>
                    <a:pt x="381" y="296"/>
                  </a:cubicBezTo>
                  <a:cubicBezTo>
                    <a:pt x="377" y="300"/>
                    <a:pt x="374" y="304"/>
                    <a:pt x="372" y="309"/>
                  </a:cubicBezTo>
                  <a:cubicBezTo>
                    <a:pt x="364" y="325"/>
                    <a:pt x="354" y="333"/>
                    <a:pt x="336" y="321"/>
                  </a:cubicBezTo>
                  <a:cubicBezTo>
                    <a:pt x="329" y="316"/>
                    <a:pt x="322" y="318"/>
                    <a:pt x="314" y="323"/>
                  </a:cubicBezTo>
                  <a:cubicBezTo>
                    <a:pt x="304" y="331"/>
                    <a:pt x="294" y="338"/>
                    <a:pt x="283" y="344"/>
                  </a:cubicBezTo>
                  <a:cubicBezTo>
                    <a:pt x="276" y="349"/>
                    <a:pt x="271" y="354"/>
                    <a:pt x="273" y="362"/>
                  </a:cubicBezTo>
                  <a:cubicBezTo>
                    <a:pt x="275" y="377"/>
                    <a:pt x="267" y="382"/>
                    <a:pt x="254" y="384"/>
                  </a:cubicBezTo>
                  <a:cubicBezTo>
                    <a:pt x="245" y="385"/>
                    <a:pt x="237" y="386"/>
                    <a:pt x="229" y="389"/>
                  </a:cubicBezTo>
                  <a:cubicBezTo>
                    <a:pt x="219" y="391"/>
                    <a:pt x="213" y="389"/>
                    <a:pt x="211" y="379"/>
                  </a:cubicBezTo>
                  <a:cubicBezTo>
                    <a:pt x="207" y="366"/>
                    <a:pt x="198" y="362"/>
                    <a:pt x="186" y="360"/>
                  </a:cubicBezTo>
                  <a:cubicBezTo>
                    <a:pt x="176" y="359"/>
                    <a:pt x="167" y="358"/>
                    <a:pt x="158" y="355"/>
                  </a:cubicBezTo>
                  <a:cubicBezTo>
                    <a:pt x="146" y="351"/>
                    <a:pt x="136" y="352"/>
                    <a:pt x="128" y="363"/>
                  </a:cubicBezTo>
                  <a:cubicBezTo>
                    <a:pt x="121" y="373"/>
                    <a:pt x="113" y="375"/>
                    <a:pt x="103" y="366"/>
                  </a:cubicBezTo>
                  <a:cubicBezTo>
                    <a:pt x="99" y="363"/>
                    <a:pt x="95" y="360"/>
                    <a:pt x="90" y="358"/>
                  </a:cubicBezTo>
                  <a:cubicBezTo>
                    <a:pt x="75" y="351"/>
                    <a:pt x="64" y="342"/>
                    <a:pt x="76" y="323"/>
                  </a:cubicBezTo>
                  <a:cubicBezTo>
                    <a:pt x="78" y="319"/>
                    <a:pt x="80" y="313"/>
                    <a:pt x="76" y="308"/>
                  </a:cubicBezTo>
                  <a:cubicBezTo>
                    <a:pt x="61" y="290"/>
                    <a:pt x="55" y="262"/>
                    <a:pt x="22" y="266"/>
                  </a:cubicBezTo>
                  <a:cubicBezTo>
                    <a:pt x="14" y="267"/>
                    <a:pt x="9" y="262"/>
                    <a:pt x="8" y="253"/>
                  </a:cubicBezTo>
                  <a:cubicBezTo>
                    <a:pt x="8" y="244"/>
                    <a:pt x="7" y="236"/>
                    <a:pt x="4" y="227"/>
                  </a:cubicBezTo>
                  <a:cubicBezTo>
                    <a:pt x="0" y="214"/>
                    <a:pt x="3" y="206"/>
                    <a:pt x="17" y="203"/>
                  </a:cubicBezTo>
                  <a:cubicBezTo>
                    <a:pt x="26" y="201"/>
                    <a:pt x="30" y="194"/>
                    <a:pt x="31" y="185"/>
                  </a:cubicBezTo>
                  <a:cubicBezTo>
                    <a:pt x="33" y="175"/>
                    <a:pt x="35" y="164"/>
                    <a:pt x="39" y="154"/>
                  </a:cubicBezTo>
                  <a:cubicBezTo>
                    <a:pt x="44" y="142"/>
                    <a:pt x="42" y="131"/>
                    <a:pt x="31" y="123"/>
                  </a:cubicBezTo>
                  <a:cubicBezTo>
                    <a:pt x="21" y="116"/>
                    <a:pt x="21" y="108"/>
                    <a:pt x="29" y="99"/>
                  </a:cubicBezTo>
                  <a:cubicBezTo>
                    <a:pt x="33" y="94"/>
                    <a:pt x="37" y="89"/>
                    <a:pt x="40" y="83"/>
                  </a:cubicBezTo>
                  <a:cubicBezTo>
                    <a:pt x="47" y="67"/>
                    <a:pt x="58" y="63"/>
                    <a:pt x="73" y="72"/>
                  </a:cubicBezTo>
                  <a:cubicBezTo>
                    <a:pt x="81" y="77"/>
                    <a:pt x="88" y="76"/>
                    <a:pt x="95" y="70"/>
                  </a:cubicBezTo>
                  <a:cubicBezTo>
                    <a:pt x="105" y="63"/>
                    <a:pt x="116" y="56"/>
                    <a:pt x="127" y="50"/>
                  </a:cubicBezTo>
                  <a:cubicBezTo>
                    <a:pt x="134" y="46"/>
                    <a:pt x="139" y="41"/>
                    <a:pt x="138" y="32"/>
                  </a:cubicBezTo>
                  <a:cubicBezTo>
                    <a:pt x="135" y="15"/>
                    <a:pt x="143" y="8"/>
                    <a:pt x="159" y="7"/>
                  </a:cubicBezTo>
                  <a:cubicBezTo>
                    <a:pt x="167" y="7"/>
                    <a:pt x="175" y="5"/>
                    <a:pt x="183" y="3"/>
                  </a:cubicBezTo>
                  <a:cubicBezTo>
                    <a:pt x="192" y="0"/>
                    <a:pt x="198" y="3"/>
                    <a:pt x="199" y="11"/>
                  </a:cubicBezTo>
                  <a:cubicBezTo>
                    <a:pt x="203" y="26"/>
                    <a:pt x="213" y="29"/>
                    <a:pt x="225" y="31"/>
                  </a:cubicBezTo>
                  <a:cubicBezTo>
                    <a:pt x="234" y="33"/>
                    <a:pt x="243" y="34"/>
                    <a:pt x="251" y="37"/>
                  </a:cubicBezTo>
                  <a:cubicBezTo>
                    <a:pt x="264" y="41"/>
                    <a:pt x="274" y="40"/>
                    <a:pt x="282" y="28"/>
                  </a:cubicBezTo>
                  <a:cubicBezTo>
                    <a:pt x="290" y="17"/>
                    <a:pt x="298" y="17"/>
                    <a:pt x="307" y="25"/>
                  </a:cubicBezTo>
                  <a:cubicBezTo>
                    <a:pt x="313" y="30"/>
                    <a:pt x="319" y="34"/>
                    <a:pt x="326" y="37"/>
                  </a:cubicBezTo>
                  <a:cubicBezTo>
                    <a:pt x="339" y="43"/>
                    <a:pt x="344" y="51"/>
                    <a:pt x="336" y="65"/>
                  </a:cubicBezTo>
                  <a:cubicBezTo>
                    <a:pt x="330" y="75"/>
                    <a:pt x="333" y="83"/>
                    <a:pt x="340" y="92"/>
                  </a:cubicBezTo>
                  <a:cubicBezTo>
                    <a:pt x="353" y="110"/>
                    <a:pt x="362" y="135"/>
                    <a:pt x="392" y="128"/>
                  </a:cubicBezTo>
                  <a:cubicBezTo>
                    <a:pt x="398" y="127"/>
                    <a:pt x="401" y="131"/>
                    <a:pt x="401" y="137"/>
                  </a:cubicBezTo>
                  <a:cubicBezTo>
                    <a:pt x="403" y="150"/>
                    <a:pt x="406" y="163"/>
                    <a:pt x="408" y="175"/>
                  </a:cubicBezTo>
                  <a:close/>
                  <a:moveTo>
                    <a:pt x="206" y="269"/>
                  </a:moveTo>
                  <a:cubicBezTo>
                    <a:pt x="247" y="269"/>
                    <a:pt x="279" y="237"/>
                    <a:pt x="280" y="197"/>
                  </a:cubicBezTo>
                  <a:cubicBezTo>
                    <a:pt x="280" y="157"/>
                    <a:pt x="247" y="124"/>
                    <a:pt x="206" y="124"/>
                  </a:cubicBezTo>
                  <a:cubicBezTo>
                    <a:pt x="166" y="124"/>
                    <a:pt x="133" y="156"/>
                    <a:pt x="133" y="196"/>
                  </a:cubicBezTo>
                  <a:cubicBezTo>
                    <a:pt x="133" y="236"/>
                    <a:pt x="165" y="269"/>
                    <a:pt x="206" y="269"/>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24" name="Freeform 37"/>
            <p:cNvSpPr>
              <a:spLocks/>
            </p:cNvSpPr>
            <p:nvPr/>
          </p:nvSpPr>
          <p:spPr bwMode="auto">
            <a:xfrm>
              <a:off x="3978275" y="-815975"/>
              <a:ext cx="638175" cy="630238"/>
            </a:xfrm>
            <a:custGeom>
              <a:avLst/>
              <a:gdLst>
                <a:gd name="T0" fmla="*/ 106 w 212"/>
                <a:gd name="T1" fmla="*/ 0 h 209"/>
                <a:gd name="T2" fmla="*/ 211 w 212"/>
                <a:gd name="T3" fmla="*/ 103 h 209"/>
                <a:gd name="T4" fmla="*/ 106 w 212"/>
                <a:gd name="T5" fmla="*/ 208 h 209"/>
                <a:gd name="T6" fmla="*/ 0 w 212"/>
                <a:gd name="T7" fmla="*/ 103 h 209"/>
                <a:gd name="T8" fmla="*/ 106 w 212"/>
                <a:gd name="T9" fmla="*/ 0 h 209"/>
              </a:gdLst>
              <a:ahLst/>
              <a:cxnLst>
                <a:cxn ang="0">
                  <a:pos x="T0" y="T1"/>
                </a:cxn>
                <a:cxn ang="0">
                  <a:pos x="T2" y="T3"/>
                </a:cxn>
                <a:cxn ang="0">
                  <a:pos x="T4" y="T5"/>
                </a:cxn>
                <a:cxn ang="0">
                  <a:pos x="T6" y="T7"/>
                </a:cxn>
                <a:cxn ang="0">
                  <a:pos x="T8" y="T9"/>
                </a:cxn>
              </a:cxnLst>
              <a:rect l="0" t="0" r="r" b="b"/>
              <a:pathLst>
                <a:path w="212" h="209">
                  <a:moveTo>
                    <a:pt x="106" y="0"/>
                  </a:moveTo>
                  <a:cubicBezTo>
                    <a:pt x="164" y="0"/>
                    <a:pt x="211" y="46"/>
                    <a:pt x="211" y="103"/>
                  </a:cubicBezTo>
                  <a:cubicBezTo>
                    <a:pt x="212" y="161"/>
                    <a:pt x="164" y="208"/>
                    <a:pt x="106" y="208"/>
                  </a:cubicBezTo>
                  <a:cubicBezTo>
                    <a:pt x="49" y="209"/>
                    <a:pt x="0" y="160"/>
                    <a:pt x="0" y="103"/>
                  </a:cubicBezTo>
                  <a:cubicBezTo>
                    <a:pt x="1" y="47"/>
                    <a:pt x="49" y="0"/>
                    <a:pt x="106" y="0"/>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25" name="Freeform 38"/>
            <p:cNvSpPr>
              <a:spLocks/>
            </p:cNvSpPr>
            <p:nvPr/>
          </p:nvSpPr>
          <p:spPr bwMode="auto">
            <a:xfrm>
              <a:off x="2632075" y="-1587"/>
              <a:ext cx="644525" cy="639763"/>
            </a:xfrm>
            <a:custGeom>
              <a:avLst/>
              <a:gdLst>
                <a:gd name="T0" fmla="*/ 107 w 214"/>
                <a:gd name="T1" fmla="*/ 212 h 212"/>
                <a:gd name="T2" fmla="*/ 1 w 214"/>
                <a:gd name="T3" fmla="*/ 105 h 212"/>
                <a:gd name="T4" fmla="*/ 107 w 214"/>
                <a:gd name="T5" fmla="*/ 0 h 212"/>
                <a:gd name="T6" fmla="*/ 214 w 214"/>
                <a:gd name="T7" fmla="*/ 106 h 212"/>
                <a:gd name="T8" fmla="*/ 107 w 214"/>
                <a:gd name="T9" fmla="*/ 212 h 212"/>
              </a:gdLst>
              <a:ahLst/>
              <a:cxnLst>
                <a:cxn ang="0">
                  <a:pos x="T0" y="T1"/>
                </a:cxn>
                <a:cxn ang="0">
                  <a:pos x="T2" y="T3"/>
                </a:cxn>
                <a:cxn ang="0">
                  <a:pos x="T4" y="T5"/>
                </a:cxn>
                <a:cxn ang="0">
                  <a:pos x="T6" y="T7"/>
                </a:cxn>
                <a:cxn ang="0">
                  <a:pos x="T8" y="T9"/>
                </a:cxn>
              </a:cxnLst>
              <a:rect l="0" t="0" r="r" b="b"/>
              <a:pathLst>
                <a:path w="214" h="212">
                  <a:moveTo>
                    <a:pt x="107" y="212"/>
                  </a:moveTo>
                  <a:cubicBezTo>
                    <a:pt x="47" y="212"/>
                    <a:pt x="0" y="165"/>
                    <a:pt x="1" y="105"/>
                  </a:cubicBezTo>
                  <a:cubicBezTo>
                    <a:pt x="1" y="47"/>
                    <a:pt x="48" y="0"/>
                    <a:pt x="107" y="0"/>
                  </a:cubicBezTo>
                  <a:cubicBezTo>
                    <a:pt x="166" y="0"/>
                    <a:pt x="214" y="47"/>
                    <a:pt x="214" y="106"/>
                  </a:cubicBezTo>
                  <a:cubicBezTo>
                    <a:pt x="214" y="165"/>
                    <a:pt x="167" y="212"/>
                    <a:pt x="107" y="212"/>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26" name="Freeform 39"/>
            <p:cNvSpPr>
              <a:spLocks/>
            </p:cNvSpPr>
            <p:nvPr/>
          </p:nvSpPr>
          <p:spPr bwMode="auto">
            <a:xfrm>
              <a:off x="1927225" y="-1030288"/>
              <a:ext cx="442912" cy="438150"/>
            </a:xfrm>
            <a:custGeom>
              <a:avLst/>
              <a:gdLst>
                <a:gd name="T0" fmla="*/ 73 w 147"/>
                <a:gd name="T1" fmla="*/ 145 h 145"/>
                <a:gd name="T2" fmla="*/ 0 w 147"/>
                <a:gd name="T3" fmla="*/ 72 h 145"/>
                <a:gd name="T4" fmla="*/ 73 w 147"/>
                <a:gd name="T5" fmla="*/ 0 h 145"/>
                <a:gd name="T6" fmla="*/ 147 w 147"/>
                <a:gd name="T7" fmla="*/ 73 h 145"/>
                <a:gd name="T8" fmla="*/ 73 w 147"/>
                <a:gd name="T9" fmla="*/ 145 h 145"/>
              </a:gdLst>
              <a:ahLst/>
              <a:cxnLst>
                <a:cxn ang="0">
                  <a:pos x="T0" y="T1"/>
                </a:cxn>
                <a:cxn ang="0">
                  <a:pos x="T2" y="T3"/>
                </a:cxn>
                <a:cxn ang="0">
                  <a:pos x="T4" y="T5"/>
                </a:cxn>
                <a:cxn ang="0">
                  <a:pos x="T6" y="T7"/>
                </a:cxn>
                <a:cxn ang="0">
                  <a:pos x="T8" y="T9"/>
                </a:cxn>
              </a:cxnLst>
              <a:rect l="0" t="0" r="r" b="b"/>
              <a:pathLst>
                <a:path w="147" h="145">
                  <a:moveTo>
                    <a:pt x="73" y="145"/>
                  </a:moveTo>
                  <a:cubicBezTo>
                    <a:pt x="32" y="145"/>
                    <a:pt x="0" y="112"/>
                    <a:pt x="0" y="72"/>
                  </a:cubicBezTo>
                  <a:cubicBezTo>
                    <a:pt x="0" y="32"/>
                    <a:pt x="33" y="0"/>
                    <a:pt x="73" y="0"/>
                  </a:cubicBezTo>
                  <a:cubicBezTo>
                    <a:pt x="114" y="0"/>
                    <a:pt x="147" y="33"/>
                    <a:pt x="147" y="73"/>
                  </a:cubicBezTo>
                  <a:cubicBezTo>
                    <a:pt x="146" y="113"/>
                    <a:pt x="114" y="145"/>
                    <a:pt x="73" y="145"/>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grpSp>
      <p:grpSp>
        <p:nvGrpSpPr>
          <p:cNvPr id="37" name="Group 36"/>
          <p:cNvGrpSpPr/>
          <p:nvPr/>
        </p:nvGrpSpPr>
        <p:grpSpPr>
          <a:xfrm>
            <a:off x="295248" y="1829217"/>
            <a:ext cx="719771" cy="528426"/>
            <a:chOff x="218394" y="1261368"/>
            <a:chExt cx="719958" cy="528564"/>
          </a:xfrm>
        </p:grpSpPr>
        <p:pic>
          <p:nvPicPr>
            <p:cNvPr id="36" name="Picture 35"/>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552367" y="1294872"/>
              <a:ext cx="262632" cy="262632"/>
            </a:xfrm>
            <a:prstGeom prst="rect">
              <a:avLst/>
            </a:prstGeom>
          </p:spPr>
        </p:pic>
        <p:pic>
          <p:nvPicPr>
            <p:cNvPr id="27" name="Picture 26"/>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290855" y="1261368"/>
              <a:ext cx="262632" cy="262632"/>
            </a:xfrm>
            <a:prstGeom prst="rect">
              <a:avLst/>
            </a:prstGeom>
          </p:spPr>
        </p:pic>
        <p:pic>
          <p:nvPicPr>
            <p:cNvPr id="32" name="Picture 31"/>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395932" y="1359408"/>
              <a:ext cx="262632" cy="262632"/>
            </a:xfrm>
            <a:prstGeom prst="rect">
              <a:avLst/>
            </a:prstGeom>
          </p:spPr>
        </p:pic>
        <p:pic>
          <p:nvPicPr>
            <p:cNvPr id="33" name="Picture 32"/>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467273" y="1527300"/>
              <a:ext cx="262632" cy="262632"/>
            </a:xfrm>
            <a:prstGeom prst="rect">
              <a:avLst/>
            </a:prstGeom>
          </p:spPr>
        </p:pic>
        <p:pic>
          <p:nvPicPr>
            <p:cNvPr id="34" name="Picture 33"/>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218394" y="1499868"/>
              <a:ext cx="262632" cy="262632"/>
            </a:xfrm>
            <a:prstGeom prst="rect">
              <a:avLst/>
            </a:prstGeom>
          </p:spPr>
        </p:pic>
        <p:pic>
          <p:nvPicPr>
            <p:cNvPr id="35" name="Picture 34"/>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675720" y="1499868"/>
              <a:ext cx="262632" cy="262632"/>
            </a:xfrm>
            <a:prstGeom prst="rect">
              <a:avLst/>
            </a:prstGeom>
          </p:spPr>
        </p:pic>
      </p:grpSp>
      <p:pic>
        <p:nvPicPr>
          <p:cNvPr id="43" name="Picture 42"/>
          <p:cNvPicPr>
            <a:picLocks noChangeAspect="1"/>
          </p:cNvPicPr>
          <p:nvPr/>
        </p:nvPicPr>
        <p:blipFill>
          <a:blip r:embed="rId3" cstate="print">
            <a:clrChange>
              <a:clrFrom>
                <a:srgbClr val="FAFAFA"/>
              </a:clrFrom>
              <a:clrTo>
                <a:srgbClr val="FAFAFA">
                  <a:alpha val="0"/>
                </a:srgbClr>
              </a:clrTo>
            </a:clrChange>
            <a:grayscl/>
            <a:extLst>
              <a:ext uri="{28A0092B-C50C-407E-A947-70E740481C1C}">
                <a14:useLocalDpi xmlns:a14="http://schemas.microsoft.com/office/drawing/2010/main" val="0"/>
              </a:ext>
            </a:extLst>
          </a:blip>
          <a:stretch>
            <a:fillRect/>
          </a:stretch>
        </p:blipFill>
        <p:spPr>
          <a:xfrm>
            <a:off x="4247134" y="2380746"/>
            <a:ext cx="262564" cy="262564"/>
          </a:xfrm>
          <a:prstGeom prst="rect">
            <a:avLst/>
          </a:prstGeom>
        </p:spPr>
      </p:pic>
      <p:sp>
        <p:nvSpPr>
          <p:cNvPr id="45" name="Circular Arrow 44"/>
          <p:cNvSpPr/>
          <p:nvPr/>
        </p:nvSpPr>
        <p:spPr bwMode="auto">
          <a:xfrm rot="14803869">
            <a:off x="3206939" y="2074193"/>
            <a:ext cx="1226556" cy="1226556"/>
          </a:xfrm>
          <a:prstGeom prst="circularArrow">
            <a:avLst>
              <a:gd name="adj1" fmla="val 14514"/>
              <a:gd name="adj2" fmla="val 1150113"/>
              <a:gd name="adj3" fmla="val 17836894"/>
              <a:gd name="adj4" fmla="val 13641790"/>
              <a:gd name="adj5" fmla="val 13683"/>
            </a:avLst>
          </a:prstGeom>
          <a:solidFill>
            <a:schemeClr val="accent5">
              <a:lumMod val="90000"/>
            </a:schemeClr>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grpSp>
        <p:nvGrpSpPr>
          <p:cNvPr id="46" name="Group 45"/>
          <p:cNvGrpSpPr/>
          <p:nvPr/>
        </p:nvGrpSpPr>
        <p:grpSpPr>
          <a:xfrm>
            <a:off x="5758410" y="2796677"/>
            <a:ext cx="453377" cy="317765"/>
            <a:chOff x="1525588" y="-1404938"/>
            <a:chExt cx="3587749" cy="2514601"/>
          </a:xfrm>
        </p:grpSpPr>
        <p:sp>
          <p:nvSpPr>
            <p:cNvPr id="47" name="Freeform 33"/>
            <p:cNvSpPr>
              <a:spLocks noEditPoints="1"/>
            </p:cNvSpPr>
            <p:nvPr/>
          </p:nvSpPr>
          <p:spPr bwMode="auto">
            <a:xfrm>
              <a:off x="1525588" y="-1404938"/>
              <a:ext cx="3587749" cy="2514601"/>
            </a:xfrm>
            <a:custGeom>
              <a:avLst/>
              <a:gdLst>
                <a:gd name="T0" fmla="*/ 1149 w 1191"/>
                <a:gd name="T1" fmla="*/ 432 h 833"/>
                <a:gd name="T2" fmla="*/ 1148 w 1191"/>
                <a:gd name="T3" fmla="*/ 321 h 833"/>
                <a:gd name="T4" fmla="*/ 1182 w 1191"/>
                <a:gd name="T5" fmla="*/ 241 h 833"/>
                <a:gd name="T6" fmla="*/ 1096 w 1191"/>
                <a:gd name="T7" fmla="*/ 156 h 833"/>
                <a:gd name="T8" fmla="*/ 1070 w 1191"/>
                <a:gd name="T9" fmla="*/ 80 h 833"/>
                <a:gd name="T10" fmla="*/ 928 w 1191"/>
                <a:gd name="T11" fmla="*/ 64 h 833"/>
                <a:gd name="T12" fmla="*/ 876 w 1191"/>
                <a:gd name="T13" fmla="*/ 40 h 833"/>
                <a:gd name="T14" fmla="*/ 697 w 1191"/>
                <a:gd name="T15" fmla="*/ 140 h 833"/>
                <a:gd name="T16" fmla="*/ 694 w 1191"/>
                <a:gd name="T17" fmla="*/ 236 h 833"/>
                <a:gd name="T18" fmla="*/ 644 w 1191"/>
                <a:gd name="T19" fmla="*/ 320 h 833"/>
                <a:gd name="T20" fmla="*/ 735 w 1191"/>
                <a:gd name="T21" fmla="*/ 446 h 833"/>
                <a:gd name="T22" fmla="*/ 772 w 1191"/>
                <a:gd name="T23" fmla="*/ 519 h 833"/>
                <a:gd name="T24" fmla="*/ 887 w 1191"/>
                <a:gd name="T25" fmla="*/ 516 h 833"/>
                <a:gd name="T26" fmla="*/ 976 w 1191"/>
                <a:gd name="T27" fmla="*/ 547 h 833"/>
                <a:gd name="T28" fmla="*/ 1049 w 1191"/>
                <a:gd name="T29" fmla="*/ 474 h 833"/>
                <a:gd name="T30" fmla="*/ 604 w 1191"/>
                <a:gd name="T31" fmla="*/ 808 h 833"/>
                <a:gd name="T32" fmla="*/ 650 w 1191"/>
                <a:gd name="T33" fmla="*/ 730 h 833"/>
                <a:gd name="T34" fmla="*/ 747 w 1191"/>
                <a:gd name="T35" fmla="*/ 596 h 833"/>
                <a:gd name="T36" fmla="*/ 695 w 1191"/>
                <a:gd name="T37" fmla="*/ 516 h 833"/>
                <a:gd name="T38" fmla="*/ 678 w 1191"/>
                <a:gd name="T39" fmla="*/ 400 h 833"/>
                <a:gd name="T40" fmla="*/ 565 w 1191"/>
                <a:gd name="T41" fmla="*/ 367 h 833"/>
                <a:gd name="T42" fmla="*/ 491 w 1191"/>
                <a:gd name="T43" fmla="*/ 312 h 833"/>
                <a:gd name="T44" fmla="*/ 395 w 1191"/>
                <a:gd name="T45" fmla="*/ 364 h 833"/>
                <a:gd name="T46" fmla="*/ 310 w 1191"/>
                <a:gd name="T47" fmla="*/ 363 h 833"/>
                <a:gd name="T48" fmla="*/ 243 w 1191"/>
                <a:gd name="T49" fmla="*/ 493 h 833"/>
                <a:gd name="T50" fmla="*/ 217 w 1191"/>
                <a:gd name="T51" fmla="*/ 577 h 833"/>
                <a:gd name="T52" fmla="*/ 257 w 1191"/>
                <a:gd name="T53" fmla="*/ 667 h 833"/>
                <a:gd name="T54" fmla="*/ 273 w 1191"/>
                <a:gd name="T55" fmla="*/ 745 h 833"/>
                <a:gd name="T56" fmla="*/ 373 w 1191"/>
                <a:gd name="T57" fmla="*/ 769 h 833"/>
                <a:gd name="T58" fmla="*/ 459 w 1191"/>
                <a:gd name="T59" fmla="*/ 831 h 833"/>
                <a:gd name="T60" fmla="*/ 546 w 1191"/>
                <a:gd name="T61" fmla="*/ 783 h 833"/>
                <a:gd name="T62" fmla="*/ 408 w 1191"/>
                <a:gd name="T63" fmla="*/ 175 h 833"/>
                <a:gd name="T64" fmla="*/ 340 w 1191"/>
                <a:gd name="T65" fmla="*/ 92 h 833"/>
                <a:gd name="T66" fmla="*/ 307 w 1191"/>
                <a:gd name="T67" fmla="*/ 25 h 833"/>
                <a:gd name="T68" fmla="*/ 225 w 1191"/>
                <a:gd name="T69" fmla="*/ 31 h 833"/>
                <a:gd name="T70" fmla="*/ 159 w 1191"/>
                <a:gd name="T71" fmla="*/ 7 h 833"/>
                <a:gd name="T72" fmla="*/ 95 w 1191"/>
                <a:gd name="T73" fmla="*/ 70 h 833"/>
                <a:gd name="T74" fmla="*/ 29 w 1191"/>
                <a:gd name="T75" fmla="*/ 99 h 833"/>
                <a:gd name="T76" fmla="*/ 31 w 1191"/>
                <a:gd name="T77" fmla="*/ 185 h 833"/>
                <a:gd name="T78" fmla="*/ 8 w 1191"/>
                <a:gd name="T79" fmla="*/ 253 h 833"/>
                <a:gd name="T80" fmla="*/ 76 w 1191"/>
                <a:gd name="T81" fmla="*/ 323 h 833"/>
                <a:gd name="T82" fmla="*/ 128 w 1191"/>
                <a:gd name="T83" fmla="*/ 363 h 833"/>
                <a:gd name="T84" fmla="*/ 211 w 1191"/>
                <a:gd name="T85" fmla="*/ 379 h 833"/>
                <a:gd name="T86" fmla="*/ 273 w 1191"/>
                <a:gd name="T87" fmla="*/ 362 h 833"/>
                <a:gd name="T88" fmla="*/ 336 w 1191"/>
                <a:gd name="T89" fmla="*/ 321 h 833"/>
                <a:gd name="T90" fmla="*/ 379 w 1191"/>
                <a:gd name="T91" fmla="*/ 271 h 833"/>
                <a:gd name="T92" fmla="*/ 401 w 1191"/>
                <a:gd name="T93" fmla="*/ 18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91" h="833">
                  <a:moveTo>
                    <a:pt x="1104" y="485"/>
                  </a:moveTo>
                  <a:cubicBezTo>
                    <a:pt x="1107" y="483"/>
                    <a:pt x="1109" y="482"/>
                    <a:pt x="1111" y="480"/>
                  </a:cubicBezTo>
                  <a:cubicBezTo>
                    <a:pt x="1124" y="464"/>
                    <a:pt x="1136" y="448"/>
                    <a:pt x="1149" y="432"/>
                  </a:cubicBezTo>
                  <a:cubicBezTo>
                    <a:pt x="1154" y="425"/>
                    <a:pt x="1150" y="420"/>
                    <a:pt x="1145" y="416"/>
                  </a:cubicBezTo>
                  <a:cubicBezTo>
                    <a:pt x="1124" y="400"/>
                    <a:pt x="1126" y="380"/>
                    <a:pt x="1136" y="358"/>
                  </a:cubicBezTo>
                  <a:cubicBezTo>
                    <a:pt x="1141" y="346"/>
                    <a:pt x="1144" y="333"/>
                    <a:pt x="1148" y="321"/>
                  </a:cubicBezTo>
                  <a:cubicBezTo>
                    <a:pt x="1150" y="314"/>
                    <a:pt x="1153" y="307"/>
                    <a:pt x="1160" y="307"/>
                  </a:cubicBezTo>
                  <a:cubicBezTo>
                    <a:pt x="1186" y="304"/>
                    <a:pt x="1191" y="289"/>
                    <a:pt x="1185" y="267"/>
                  </a:cubicBezTo>
                  <a:cubicBezTo>
                    <a:pt x="1183" y="259"/>
                    <a:pt x="1182" y="250"/>
                    <a:pt x="1182" y="241"/>
                  </a:cubicBezTo>
                  <a:cubicBezTo>
                    <a:pt x="1183" y="224"/>
                    <a:pt x="1174" y="220"/>
                    <a:pt x="1159" y="219"/>
                  </a:cubicBezTo>
                  <a:cubicBezTo>
                    <a:pt x="1149" y="219"/>
                    <a:pt x="1136" y="222"/>
                    <a:pt x="1128" y="211"/>
                  </a:cubicBezTo>
                  <a:cubicBezTo>
                    <a:pt x="1117" y="193"/>
                    <a:pt x="1107" y="174"/>
                    <a:pt x="1096" y="156"/>
                  </a:cubicBezTo>
                  <a:cubicBezTo>
                    <a:pt x="1092" y="150"/>
                    <a:pt x="1094" y="146"/>
                    <a:pt x="1096" y="140"/>
                  </a:cubicBezTo>
                  <a:cubicBezTo>
                    <a:pt x="1108" y="107"/>
                    <a:pt x="1108" y="107"/>
                    <a:pt x="1079" y="87"/>
                  </a:cubicBezTo>
                  <a:cubicBezTo>
                    <a:pt x="1076" y="84"/>
                    <a:pt x="1073" y="82"/>
                    <a:pt x="1070" y="80"/>
                  </a:cubicBezTo>
                  <a:cubicBezTo>
                    <a:pt x="1055" y="64"/>
                    <a:pt x="1041" y="64"/>
                    <a:pt x="1027" y="81"/>
                  </a:cubicBezTo>
                  <a:cubicBezTo>
                    <a:pt x="1022" y="88"/>
                    <a:pt x="1016" y="96"/>
                    <a:pt x="1006" y="91"/>
                  </a:cubicBezTo>
                  <a:cubicBezTo>
                    <a:pt x="980" y="81"/>
                    <a:pt x="950" y="83"/>
                    <a:pt x="928" y="64"/>
                  </a:cubicBezTo>
                  <a:cubicBezTo>
                    <a:pt x="927" y="62"/>
                    <a:pt x="926" y="60"/>
                    <a:pt x="926" y="58"/>
                  </a:cubicBezTo>
                  <a:cubicBezTo>
                    <a:pt x="922" y="36"/>
                    <a:pt x="910" y="32"/>
                    <a:pt x="890" y="38"/>
                  </a:cubicBezTo>
                  <a:cubicBezTo>
                    <a:pt x="886" y="39"/>
                    <a:pt x="881" y="39"/>
                    <a:pt x="876" y="40"/>
                  </a:cubicBezTo>
                  <a:cubicBezTo>
                    <a:pt x="844" y="44"/>
                    <a:pt x="844" y="44"/>
                    <a:pt x="838" y="75"/>
                  </a:cubicBezTo>
                  <a:cubicBezTo>
                    <a:pt x="836" y="91"/>
                    <a:pt x="772" y="128"/>
                    <a:pt x="756" y="123"/>
                  </a:cubicBezTo>
                  <a:cubicBezTo>
                    <a:pt x="720" y="110"/>
                    <a:pt x="720" y="110"/>
                    <a:pt x="697" y="140"/>
                  </a:cubicBezTo>
                  <a:cubicBezTo>
                    <a:pt x="692" y="147"/>
                    <a:pt x="688" y="153"/>
                    <a:pt x="683" y="159"/>
                  </a:cubicBezTo>
                  <a:cubicBezTo>
                    <a:pt x="677" y="166"/>
                    <a:pt x="677" y="171"/>
                    <a:pt x="684" y="176"/>
                  </a:cubicBezTo>
                  <a:cubicBezTo>
                    <a:pt x="706" y="193"/>
                    <a:pt x="704" y="214"/>
                    <a:pt x="694" y="236"/>
                  </a:cubicBezTo>
                  <a:cubicBezTo>
                    <a:pt x="689" y="247"/>
                    <a:pt x="686" y="258"/>
                    <a:pt x="684" y="269"/>
                  </a:cubicBezTo>
                  <a:cubicBezTo>
                    <a:pt x="681" y="279"/>
                    <a:pt x="676" y="287"/>
                    <a:pt x="664" y="289"/>
                  </a:cubicBezTo>
                  <a:cubicBezTo>
                    <a:pt x="645" y="291"/>
                    <a:pt x="637" y="300"/>
                    <a:pt x="644" y="320"/>
                  </a:cubicBezTo>
                  <a:cubicBezTo>
                    <a:pt x="646" y="324"/>
                    <a:pt x="645" y="329"/>
                    <a:pt x="645" y="334"/>
                  </a:cubicBezTo>
                  <a:cubicBezTo>
                    <a:pt x="648" y="371"/>
                    <a:pt x="648" y="371"/>
                    <a:pt x="685" y="376"/>
                  </a:cubicBezTo>
                  <a:cubicBezTo>
                    <a:pt x="700" y="378"/>
                    <a:pt x="739" y="432"/>
                    <a:pt x="735" y="446"/>
                  </a:cubicBezTo>
                  <a:cubicBezTo>
                    <a:pt x="735" y="447"/>
                    <a:pt x="734" y="448"/>
                    <a:pt x="734" y="449"/>
                  </a:cubicBezTo>
                  <a:cubicBezTo>
                    <a:pt x="722" y="483"/>
                    <a:pt x="722" y="483"/>
                    <a:pt x="751" y="504"/>
                  </a:cubicBezTo>
                  <a:cubicBezTo>
                    <a:pt x="758" y="509"/>
                    <a:pt x="766" y="514"/>
                    <a:pt x="772" y="519"/>
                  </a:cubicBezTo>
                  <a:cubicBezTo>
                    <a:pt x="779" y="525"/>
                    <a:pt x="786" y="525"/>
                    <a:pt x="791" y="518"/>
                  </a:cubicBezTo>
                  <a:cubicBezTo>
                    <a:pt x="807" y="495"/>
                    <a:pt x="827" y="496"/>
                    <a:pt x="850" y="506"/>
                  </a:cubicBezTo>
                  <a:cubicBezTo>
                    <a:pt x="862" y="511"/>
                    <a:pt x="875" y="513"/>
                    <a:pt x="887" y="516"/>
                  </a:cubicBezTo>
                  <a:cubicBezTo>
                    <a:pt x="893" y="518"/>
                    <a:pt x="899" y="520"/>
                    <a:pt x="902" y="527"/>
                  </a:cubicBezTo>
                  <a:cubicBezTo>
                    <a:pt x="916" y="556"/>
                    <a:pt x="917" y="556"/>
                    <a:pt x="948" y="551"/>
                  </a:cubicBezTo>
                  <a:cubicBezTo>
                    <a:pt x="957" y="550"/>
                    <a:pt x="966" y="548"/>
                    <a:pt x="976" y="547"/>
                  </a:cubicBezTo>
                  <a:cubicBezTo>
                    <a:pt x="984" y="547"/>
                    <a:pt x="990" y="544"/>
                    <a:pt x="989" y="534"/>
                  </a:cubicBezTo>
                  <a:cubicBezTo>
                    <a:pt x="986" y="511"/>
                    <a:pt x="999" y="500"/>
                    <a:pt x="1018" y="492"/>
                  </a:cubicBezTo>
                  <a:cubicBezTo>
                    <a:pt x="1029" y="487"/>
                    <a:pt x="1039" y="481"/>
                    <a:pt x="1049" y="474"/>
                  </a:cubicBezTo>
                  <a:cubicBezTo>
                    <a:pt x="1059" y="467"/>
                    <a:pt x="1068" y="467"/>
                    <a:pt x="1078" y="473"/>
                  </a:cubicBezTo>
                  <a:cubicBezTo>
                    <a:pt x="1086" y="477"/>
                    <a:pt x="1095" y="480"/>
                    <a:pt x="1104" y="485"/>
                  </a:cubicBezTo>
                  <a:close/>
                  <a:moveTo>
                    <a:pt x="604" y="808"/>
                  </a:moveTo>
                  <a:cubicBezTo>
                    <a:pt x="615" y="801"/>
                    <a:pt x="625" y="794"/>
                    <a:pt x="635" y="786"/>
                  </a:cubicBezTo>
                  <a:cubicBezTo>
                    <a:pt x="664" y="766"/>
                    <a:pt x="664" y="766"/>
                    <a:pt x="652" y="735"/>
                  </a:cubicBezTo>
                  <a:cubicBezTo>
                    <a:pt x="651" y="733"/>
                    <a:pt x="650" y="731"/>
                    <a:pt x="650" y="730"/>
                  </a:cubicBezTo>
                  <a:cubicBezTo>
                    <a:pt x="648" y="718"/>
                    <a:pt x="694" y="656"/>
                    <a:pt x="705" y="654"/>
                  </a:cubicBezTo>
                  <a:cubicBezTo>
                    <a:pt x="737" y="649"/>
                    <a:pt x="737" y="649"/>
                    <a:pt x="743" y="617"/>
                  </a:cubicBezTo>
                  <a:cubicBezTo>
                    <a:pt x="744" y="610"/>
                    <a:pt x="745" y="603"/>
                    <a:pt x="747" y="596"/>
                  </a:cubicBezTo>
                  <a:cubicBezTo>
                    <a:pt x="752" y="582"/>
                    <a:pt x="747" y="574"/>
                    <a:pt x="734" y="571"/>
                  </a:cubicBezTo>
                  <a:cubicBezTo>
                    <a:pt x="711" y="566"/>
                    <a:pt x="699" y="551"/>
                    <a:pt x="697" y="528"/>
                  </a:cubicBezTo>
                  <a:cubicBezTo>
                    <a:pt x="697" y="524"/>
                    <a:pt x="696" y="520"/>
                    <a:pt x="695" y="516"/>
                  </a:cubicBezTo>
                  <a:cubicBezTo>
                    <a:pt x="686" y="494"/>
                    <a:pt x="687" y="475"/>
                    <a:pt x="707" y="459"/>
                  </a:cubicBezTo>
                  <a:cubicBezTo>
                    <a:pt x="714" y="454"/>
                    <a:pt x="715" y="447"/>
                    <a:pt x="709" y="439"/>
                  </a:cubicBezTo>
                  <a:cubicBezTo>
                    <a:pt x="698" y="426"/>
                    <a:pt x="688" y="413"/>
                    <a:pt x="678" y="400"/>
                  </a:cubicBezTo>
                  <a:cubicBezTo>
                    <a:pt x="673" y="392"/>
                    <a:pt x="666" y="388"/>
                    <a:pt x="658" y="394"/>
                  </a:cubicBezTo>
                  <a:cubicBezTo>
                    <a:pt x="636" y="411"/>
                    <a:pt x="616" y="403"/>
                    <a:pt x="597" y="388"/>
                  </a:cubicBezTo>
                  <a:cubicBezTo>
                    <a:pt x="587" y="380"/>
                    <a:pt x="576" y="374"/>
                    <a:pt x="565" y="367"/>
                  </a:cubicBezTo>
                  <a:cubicBezTo>
                    <a:pt x="559" y="364"/>
                    <a:pt x="555" y="359"/>
                    <a:pt x="556" y="351"/>
                  </a:cubicBezTo>
                  <a:cubicBezTo>
                    <a:pt x="559" y="326"/>
                    <a:pt x="545" y="318"/>
                    <a:pt x="522" y="317"/>
                  </a:cubicBezTo>
                  <a:cubicBezTo>
                    <a:pt x="512" y="317"/>
                    <a:pt x="501" y="314"/>
                    <a:pt x="491" y="312"/>
                  </a:cubicBezTo>
                  <a:cubicBezTo>
                    <a:pt x="481" y="310"/>
                    <a:pt x="475" y="313"/>
                    <a:pt x="473" y="323"/>
                  </a:cubicBezTo>
                  <a:cubicBezTo>
                    <a:pt x="469" y="345"/>
                    <a:pt x="454" y="354"/>
                    <a:pt x="432" y="356"/>
                  </a:cubicBezTo>
                  <a:cubicBezTo>
                    <a:pt x="420" y="357"/>
                    <a:pt x="407" y="361"/>
                    <a:pt x="395" y="364"/>
                  </a:cubicBezTo>
                  <a:cubicBezTo>
                    <a:pt x="385" y="367"/>
                    <a:pt x="377" y="365"/>
                    <a:pt x="368" y="357"/>
                  </a:cubicBezTo>
                  <a:cubicBezTo>
                    <a:pt x="346" y="337"/>
                    <a:pt x="346" y="337"/>
                    <a:pt x="321" y="355"/>
                  </a:cubicBezTo>
                  <a:cubicBezTo>
                    <a:pt x="317" y="357"/>
                    <a:pt x="314" y="360"/>
                    <a:pt x="310" y="363"/>
                  </a:cubicBezTo>
                  <a:cubicBezTo>
                    <a:pt x="284" y="381"/>
                    <a:pt x="284" y="381"/>
                    <a:pt x="296" y="410"/>
                  </a:cubicBezTo>
                  <a:cubicBezTo>
                    <a:pt x="297" y="413"/>
                    <a:pt x="299" y="415"/>
                    <a:pt x="299" y="418"/>
                  </a:cubicBezTo>
                  <a:cubicBezTo>
                    <a:pt x="301" y="429"/>
                    <a:pt x="254" y="491"/>
                    <a:pt x="243" y="493"/>
                  </a:cubicBezTo>
                  <a:cubicBezTo>
                    <a:pt x="212" y="496"/>
                    <a:pt x="212" y="496"/>
                    <a:pt x="206" y="527"/>
                  </a:cubicBezTo>
                  <a:cubicBezTo>
                    <a:pt x="205" y="535"/>
                    <a:pt x="204" y="542"/>
                    <a:pt x="202" y="549"/>
                  </a:cubicBezTo>
                  <a:cubicBezTo>
                    <a:pt x="197" y="564"/>
                    <a:pt x="202" y="572"/>
                    <a:pt x="217" y="577"/>
                  </a:cubicBezTo>
                  <a:cubicBezTo>
                    <a:pt x="227" y="581"/>
                    <a:pt x="241" y="582"/>
                    <a:pt x="245" y="596"/>
                  </a:cubicBezTo>
                  <a:cubicBezTo>
                    <a:pt x="251" y="614"/>
                    <a:pt x="256" y="633"/>
                    <a:pt x="261" y="652"/>
                  </a:cubicBezTo>
                  <a:cubicBezTo>
                    <a:pt x="262" y="657"/>
                    <a:pt x="260" y="662"/>
                    <a:pt x="257" y="667"/>
                  </a:cubicBezTo>
                  <a:cubicBezTo>
                    <a:pt x="250" y="677"/>
                    <a:pt x="234" y="684"/>
                    <a:pt x="238" y="697"/>
                  </a:cubicBezTo>
                  <a:cubicBezTo>
                    <a:pt x="240" y="708"/>
                    <a:pt x="252" y="717"/>
                    <a:pt x="259" y="727"/>
                  </a:cubicBezTo>
                  <a:cubicBezTo>
                    <a:pt x="264" y="733"/>
                    <a:pt x="268" y="739"/>
                    <a:pt x="273" y="745"/>
                  </a:cubicBezTo>
                  <a:cubicBezTo>
                    <a:pt x="277" y="752"/>
                    <a:pt x="284" y="755"/>
                    <a:pt x="291" y="749"/>
                  </a:cubicBezTo>
                  <a:cubicBezTo>
                    <a:pt x="314" y="731"/>
                    <a:pt x="333" y="740"/>
                    <a:pt x="353" y="756"/>
                  </a:cubicBezTo>
                  <a:cubicBezTo>
                    <a:pt x="359" y="761"/>
                    <a:pt x="366" y="765"/>
                    <a:pt x="373" y="769"/>
                  </a:cubicBezTo>
                  <a:cubicBezTo>
                    <a:pt x="388" y="776"/>
                    <a:pt x="397" y="786"/>
                    <a:pt x="395" y="805"/>
                  </a:cubicBezTo>
                  <a:cubicBezTo>
                    <a:pt x="394" y="813"/>
                    <a:pt x="396" y="822"/>
                    <a:pt x="408" y="823"/>
                  </a:cubicBezTo>
                  <a:cubicBezTo>
                    <a:pt x="425" y="825"/>
                    <a:pt x="442" y="828"/>
                    <a:pt x="459" y="831"/>
                  </a:cubicBezTo>
                  <a:cubicBezTo>
                    <a:pt x="468" y="833"/>
                    <a:pt x="475" y="831"/>
                    <a:pt x="476" y="822"/>
                  </a:cubicBezTo>
                  <a:cubicBezTo>
                    <a:pt x="480" y="799"/>
                    <a:pt x="497" y="792"/>
                    <a:pt x="517" y="789"/>
                  </a:cubicBezTo>
                  <a:cubicBezTo>
                    <a:pt x="527" y="788"/>
                    <a:pt x="537" y="786"/>
                    <a:pt x="546" y="783"/>
                  </a:cubicBezTo>
                  <a:cubicBezTo>
                    <a:pt x="561" y="777"/>
                    <a:pt x="573" y="780"/>
                    <a:pt x="584" y="792"/>
                  </a:cubicBezTo>
                  <a:cubicBezTo>
                    <a:pt x="589" y="798"/>
                    <a:pt x="595" y="805"/>
                    <a:pt x="604" y="808"/>
                  </a:cubicBezTo>
                  <a:close/>
                  <a:moveTo>
                    <a:pt x="408" y="175"/>
                  </a:moveTo>
                  <a:cubicBezTo>
                    <a:pt x="406" y="163"/>
                    <a:pt x="403" y="150"/>
                    <a:pt x="401" y="137"/>
                  </a:cubicBezTo>
                  <a:cubicBezTo>
                    <a:pt x="401" y="131"/>
                    <a:pt x="398" y="127"/>
                    <a:pt x="392" y="128"/>
                  </a:cubicBezTo>
                  <a:cubicBezTo>
                    <a:pt x="362" y="135"/>
                    <a:pt x="353" y="110"/>
                    <a:pt x="340" y="92"/>
                  </a:cubicBezTo>
                  <a:cubicBezTo>
                    <a:pt x="333" y="83"/>
                    <a:pt x="330" y="75"/>
                    <a:pt x="336" y="65"/>
                  </a:cubicBezTo>
                  <a:cubicBezTo>
                    <a:pt x="344" y="51"/>
                    <a:pt x="339" y="43"/>
                    <a:pt x="326" y="37"/>
                  </a:cubicBezTo>
                  <a:cubicBezTo>
                    <a:pt x="319" y="34"/>
                    <a:pt x="313" y="30"/>
                    <a:pt x="307" y="25"/>
                  </a:cubicBezTo>
                  <a:cubicBezTo>
                    <a:pt x="298" y="17"/>
                    <a:pt x="290" y="17"/>
                    <a:pt x="282" y="28"/>
                  </a:cubicBezTo>
                  <a:cubicBezTo>
                    <a:pt x="274" y="40"/>
                    <a:pt x="264" y="41"/>
                    <a:pt x="251" y="37"/>
                  </a:cubicBezTo>
                  <a:cubicBezTo>
                    <a:pt x="243" y="34"/>
                    <a:pt x="234" y="33"/>
                    <a:pt x="225" y="31"/>
                  </a:cubicBezTo>
                  <a:cubicBezTo>
                    <a:pt x="213" y="29"/>
                    <a:pt x="203" y="26"/>
                    <a:pt x="199" y="11"/>
                  </a:cubicBezTo>
                  <a:cubicBezTo>
                    <a:pt x="198" y="3"/>
                    <a:pt x="192" y="0"/>
                    <a:pt x="183" y="3"/>
                  </a:cubicBezTo>
                  <a:cubicBezTo>
                    <a:pt x="175" y="5"/>
                    <a:pt x="167" y="7"/>
                    <a:pt x="159" y="7"/>
                  </a:cubicBezTo>
                  <a:cubicBezTo>
                    <a:pt x="143" y="8"/>
                    <a:pt x="135" y="15"/>
                    <a:pt x="138" y="32"/>
                  </a:cubicBezTo>
                  <a:cubicBezTo>
                    <a:pt x="139" y="41"/>
                    <a:pt x="134" y="46"/>
                    <a:pt x="127" y="50"/>
                  </a:cubicBezTo>
                  <a:cubicBezTo>
                    <a:pt x="116" y="56"/>
                    <a:pt x="105" y="63"/>
                    <a:pt x="95" y="70"/>
                  </a:cubicBezTo>
                  <a:cubicBezTo>
                    <a:pt x="88" y="76"/>
                    <a:pt x="81" y="77"/>
                    <a:pt x="73" y="72"/>
                  </a:cubicBezTo>
                  <a:cubicBezTo>
                    <a:pt x="58" y="63"/>
                    <a:pt x="47" y="67"/>
                    <a:pt x="40" y="83"/>
                  </a:cubicBezTo>
                  <a:cubicBezTo>
                    <a:pt x="37" y="89"/>
                    <a:pt x="33" y="94"/>
                    <a:pt x="29" y="99"/>
                  </a:cubicBezTo>
                  <a:cubicBezTo>
                    <a:pt x="21" y="108"/>
                    <a:pt x="21" y="116"/>
                    <a:pt x="31" y="123"/>
                  </a:cubicBezTo>
                  <a:cubicBezTo>
                    <a:pt x="42" y="131"/>
                    <a:pt x="44" y="142"/>
                    <a:pt x="39" y="154"/>
                  </a:cubicBezTo>
                  <a:cubicBezTo>
                    <a:pt x="35" y="164"/>
                    <a:pt x="33" y="175"/>
                    <a:pt x="31" y="185"/>
                  </a:cubicBezTo>
                  <a:cubicBezTo>
                    <a:pt x="30" y="194"/>
                    <a:pt x="26" y="201"/>
                    <a:pt x="17" y="203"/>
                  </a:cubicBezTo>
                  <a:cubicBezTo>
                    <a:pt x="3" y="206"/>
                    <a:pt x="0" y="214"/>
                    <a:pt x="4" y="227"/>
                  </a:cubicBezTo>
                  <a:cubicBezTo>
                    <a:pt x="7" y="236"/>
                    <a:pt x="8" y="244"/>
                    <a:pt x="8" y="253"/>
                  </a:cubicBezTo>
                  <a:cubicBezTo>
                    <a:pt x="9" y="262"/>
                    <a:pt x="14" y="267"/>
                    <a:pt x="22" y="266"/>
                  </a:cubicBezTo>
                  <a:cubicBezTo>
                    <a:pt x="55" y="262"/>
                    <a:pt x="61" y="290"/>
                    <a:pt x="76" y="308"/>
                  </a:cubicBezTo>
                  <a:cubicBezTo>
                    <a:pt x="80" y="313"/>
                    <a:pt x="78" y="319"/>
                    <a:pt x="76" y="323"/>
                  </a:cubicBezTo>
                  <a:cubicBezTo>
                    <a:pt x="64" y="342"/>
                    <a:pt x="75" y="351"/>
                    <a:pt x="90" y="358"/>
                  </a:cubicBezTo>
                  <a:cubicBezTo>
                    <a:pt x="95" y="360"/>
                    <a:pt x="99" y="363"/>
                    <a:pt x="103" y="366"/>
                  </a:cubicBezTo>
                  <a:cubicBezTo>
                    <a:pt x="113" y="375"/>
                    <a:pt x="121" y="373"/>
                    <a:pt x="128" y="363"/>
                  </a:cubicBezTo>
                  <a:cubicBezTo>
                    <a:pt x="136" y="352"/>
                    <a:pt x="146" y="351"/>
                    <a:pt x="158" y="355"/>
                  </a:cubicBezTo>
                  <a:cubicBezTo>
                    <a:pt x="167" y="358"/>
                    <a:pt x="176" y="359"/>
                    <a:pt x="186" y="360"/>
                  </a:cubicBezTo>
                  <a:cubicBezTo>
                    <a:pt x="198" y="362"/>
                    <a:pt x="207" y="366"/>
                    <a:pt x="211" y="379"/>
                  </a:cubicBezTo>
                  <a:cubicBezTo>
                    <a:pt x="213" y="389"/>
                    <a:pt x="219" y="391"/>
                    <a:pt x="229" y="389"/>
                  </a:cubicBezTo>
                  <a:cubicBezTo>
                    <a:pt x="237" y="386"/>
                    <a:pt x="245" y="385"/>
                    <a:pt x="254" y="384"/>
                  </a:cubicBezTo>
                  <a:cubicBezTo>
                    <a:pt x="267" y="382"/>
                    <a:pt x="275" y="377"/>
                    <a:pt x="273" y="362"/>
                  </a:cubicBezTo>
                  <a:cubicBezTo>
                    <a:pt x="271" y="354"/>
                    <a:pt x="276" y="349"/>
                    <a:pt x="283" y="344"/>
                  </a:cubicBezTo>
                  <a:cubicBezTo>
                    <a:pt x="294" y="338"/>
                    <a:pt x="304" y="331"/>
                    <a:pt x="314" y="323"/>
                  </a:cubicBezTo>
                  <a:cubicBezTo>
                    <a:pt x="322" y="318"/>
                    <a:pt x="329" y="316"/>
                    <a:pt x="336" y="321"/>
                  </a:cubicBezTo>
                  <a:cubicBezTo>
                    <a:pt x="354" y="333"/>
                    <a:pt x="364" y="325"/>
                    <a:pt x="372" y="309"/>
                  </a:cubicBezTo>
                  <a:cubicBezTo>
                    <a:pt x="374" y="304"/>
                    <a:pt x="377" y="300"/>
                    <a:pt x="381" y="296"/>
                  </a:cubicBezTo>
                  <a:cubicBezTo>
                    <a:pt x="389" y="287"/>
                    <a:pt x="389" y="279"/>
                    <a:pt x="379" y="271"/>
                  </a:cubicBezTo>
                  <a:cubicBezTo>
                    <a:pt x="369" y="263"/>
                    <a:pt x="366" y="253"/>
                    <a:pt x="371" y="241"/>
                  </a:cubicBezTo>
                  <a:cubicBezTo>
                    <a:pt x="374" y="234"/>
                    <a:pt x="375" y="227"/>
                    <a:pt x="377" y="220"/>
                  </a:cubicBezTo>
                  <a:cubicBezTo>
                    <a:pt x="379" y="205"/>
                    <a:pt x="383" y="191"/>
                    <a:pt x="401" y="188"/>
                  </a:cubicBezTo>
                  <a:cubicBezTo>
                    <a:pt x="408" y="187"/>
                    <a:pt x="410" y="182"/>
                    <a:pt x="408" y="175"/>
                  </a:cubicBezTo>
                  <a:close/>
                </a:path>
              </a:pathLst>
            </a:custGeom>
            <a:solidFill>
              <a:srgbClr val="FD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48" name="Freeform 34"/>
            <p:cNvSpPr>
              <a:spLocks noEditPoints="1"/>
            </p:cNvSpPr>
            <p:nvPr/>
          </p:nvSpPr>
          <p:spPr bwMode="auto">
            <a:xfrm>
              <a:off x="3444875" y="-1308100"/>
              <a:ext cx="1668462" cy="1581151"/>
            </a:xfrm>
            <a:custGeom>
              <a:avLst/>
              <a:gdLst>
                <a:gd name="T0" fmla="*/ 467 w 554"/>
                <a:gd name="T1" fmla="*/ 453 h 524"/>
                <a:gd name="T2" fmla="*/ 441 w 554"/>
                <a:gd name="T3" fmla="*/ 441 h 524"/>
                <a:gd name="T4" fmla="*/ 412 w 554"/>
                <a:gd name="T5" fmla="*/ 442 h 524"/>
                <a:gd name="T6" fmla="*/ 381 w 554"/>
                <a:gd name="T7" fmla="*/ 460 h 524"/>
                <a:gd name="T8" fmla="*/ 352 w 554"/>
                <a:gd name="T9" fmla="*/ 502 h 524"/>
                <a:gd name="T10" fmla="*/ 339 w 554"/>
                <a:gd name="T11" fmla="*/ 515 h 524"/>
                <a:gd name="T12" fmla="*/ 311 w 554"/>
                <a:gd name="T13" fmla="*/ 519 h 524"/>
                <a:gd name="T14" fmla="*/ 265 w 554"/>
                <a:gd name="T15" fmla="*/ 495 h 524"/>
                <a:gd name="T16" fmla="*/ 250 w 554"/>
                <a:gd name="T17" fmla="*/ 484 h 524"/>
                <a:gd name="T18" fmla="*/ 213 w 554"/>
                <a:gd name="T19" fmla="*/ 474 h 524"/>
                <a:gd name="T20" fmla="*/ 154 w 554"/>
                <a:gd name="T21" fmla="*/ 486 h 524"/>
                <a:gd name="T22" fmla="*/ 135 w 554"/>
                <a:gd name="T23" fmla="*/ 487 h 524"/>
                <a:gd name="T24" fmla="*/ 114 w 554"/>
                <a:gd name="T25" fmla="*/ 472 h 524"/>
                <a:gd name="T26" fmla="*/ 97 w 554"/>
                <a:gd name="T27" fmla="*/ 417 h 524"/>
                <a:gd name="T28" fmla="*/ 98 w 554"/>
                <a:gd name="T29" fmla="*/ 414 h 524"/>
                <a:gd name="T30" fmla="*/ 48 w 554"/>
                <a:gd name="T31" fmla="*/ 344 h 524"/>
                <a:gd name="T32" fmla="*/ 8 w 554"/>
                <a:gd name="T33" fmla="*/ 302 h 524"/>
                <a:gd name="T34" fmla="*/ 7 w 554"/>
                <a:gd name="T35" fmla="*/ 288 h 524"/>
                <a:gd name="T36" fmla="*/ 27 w 554"/>
                <a:gd name="T37" fmla="*/ 257 h 524"/>
                <a:gd name="T38" fmla="*/ 47 w 554"/>
                <a:gd name="T39" fmla="*/ 237 h 524"/>
                <a:gd name="T40" fmla="*/ 57 w 554"/>
                <a:gd name="T41" fmla="*/ 204 h 524"/>
                <a:gd name="T42" fmla="*/ 47 w 554"/>
                <a:gd name="T43" fmla="*/ 144 h 524"/>
                <a:gd name="T44" fmla="*/ 46 w 554"/>
                <a:gd name="T45" fmla="*/ 127 h 524"/>
                <a:gd name="T46" fmla="*/ 60 w 554"/>
                <a:gd name="T47" fmla="*/ 108 h 524"/>
                <a:gd name="T48" fmla="*/ 119 w 554"/>
                <a:gd name="T49" fmla="*/ 91 h 524"/>
                <a:gd name="T50" fmla="*/ 201 w 554"/>
                <a:gd name="T51" fmla="*/ 43 h 524"/>
                <a:gd name="T52" fmla="*/ 239 w 554"/>
                <a:gd name="T53" fmla="*/ 8 h 524"/>
                <a:gd name="T54" fmla="*/ 253 w 554"/>
                <a:gd name="T55" fmla="*/ 6 h 524"/>
                <a:gd name="T56" fmla="*/ 289 w 554"/>
                <a:gd name="T57" fmla="*/ 26 h 524"/>
                <a:gd name="T58" fmla="*/ 291 w 554"/>
                <a:gd name="T59" fmla="*/ 32 h 524"/>
                <a:gd name="T60" fmla="*/ 369 w 554"/>
                <a:gd name="T61" fmla="*/ 59 h 524"/>
                <a:gd name="T62" fmla="*/ 390 w 554"/>
                <a:gd name="T63" fmla="*/ 49 h 524"/>
                <a:gd name="T64" fmla="*/ 433 w 554"/>
                <a:gd name="T65" fmla="*/ 48 h 524"/>
                <a:gd name="T66" fmla="*/ 442 w 554"/>
                <a:gd name="T67" fmla="*/ 55 h 524"/>
                <a:gd name="T68" fmla="*/ 459 w 554"/>
                <a:gd name="T69" fmla="*/ 108 h 524"/>
                <a:gd name="T70" fmla="*/ 459 w 554"/>
                <a:gd name="T71" fmla="*/ 124 h 524"/>
                <a:gd name="T72" fmla="*/ 491 w 554"/>
                <a:gd name="T73" fmla="*/ 179 h 524"/>
                <a:gd name="T74" fmla="*/ 522 w 554"/>
                <a:gd name="T75" fmla="*/ 187 h 524"/>
                <a:gd name="T76" fmla="*/ 545 w 554"/>
                <a:gd name="T77" fmla="*/ 209 h 524"/>
                <a:gd name="T78" fmla="*/ 548 w 554"/>
                <a:gd name="T79" fmla="*/ 235 h 524"/>
                <a:gd name="T80" fmla="*/ 523 w 554"/>
                <a:gd name="T81" fmla="*/ 275 h 524"/>
                <a:gd name="T82" fmla="*/ 511 w 554"/>
                <a:gd name="T83" fmla="*/ 289 h 524"/>
                <a:gd name="T84" fmla="*/ 499 w 554"/>
                <a:gd name="T85" fmla="*/ 326 h 524"/>
                <a:gd name="T86" fmla="*/ 508 w 554"/>
                <a:gd name="T87" fmla="*/ 384 h 524"/>
                <a:gd name="T88" fmla="*/ 512 w 554"/>
                <a:gd name="T89" fmla="*/ 400 h 524"/>
                <a:gd name="T90" fmla="*/ 474 w 554"/>
                <a:gd name="T91" fmla="*/ 448 h 524"/>
                <a:gd name="T92" fmla="*/ 467 w 554"/>
                <a:gd name="T93" fmla="*/ 453 h 524"/>
                <a:gd name="T94" fmla="*/ 283 w 554"/>
                <a:gd name="T95" fmla="*/ 163 h 524"/>
                <a:gd name="T96" fmla="*/ 177 w 554"/>
                <a:gd name="T97" fmla="*/ 266 h 524"/>
                <a:gd name="T98" fmla="*/ 283 w 554"/>
                <a:gd name="T99" fmla="*/ 371 h 524"/>
                <a:gd name="T100" fmla="*/ 388 w 554"/>
                <a:gd name="T101" fmla="*/ 266 h 524"/>
                <a:gd name="T102" fmla="*/ 283 w 554"/>
                <a:gd name="T103" fmla="*/ 1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4" h="524">
                  <a:moveTo>
                    <a:pt x="467" y="453"/>
                  </a:moveTo>
                  <a:cubicBezTo>
                    <a:pt x="458" y="448"/>
                    <a:pt x="449" y="445"/>
                    <a:pt x="441" y="441"/>
                  </a:cubicBezTo>
                  <a:cubicBezTo>
                    <a:pt x="431" y="435"/>
                    <a:pt x="422" y="435"/>
                    <a:pt x="412" y="442"/>
                  </a:cubicBezTo>
                  <a:cubicBezTo>
                    <a:pt x="402" y="449"/>
                    <a:pt x="392" y="455"/>
                    <a:pt x="381" y="460"/>
                  </a:cubicBezTo>
                  <a:cubicBezTo>
                    <a:pt x="362" y="468"/>
                    <a:pt x="349" y="479"/>
                    <a:pt x="352" y="502"/>
                  </a:cubicBezTo>
                  <a:cubicBezTo>
                    <a:pt x="353" y="512"/>
                    <a:pt x="347" y="515"/>
                    <a:pt x="339" y="515"/>
                  </a:cubicBezTo>
                  <a:cubicBezTo>
                    <a:pt x="329" y="516"/>
                    <a:pt x="320" y="518"/>
                    <a:pt x="311" y="519"/>
                  </a:cubicBezTo>
                  <a:cubicBezTo>
                    <a:pt x="280" y="524"/>
                    <a:pt x="279" y="524"/>
                    <a:pt x="265" y="495"/>
                  </a:cubicBezTo>
                  <a:cubicBezTo>
                    <a:pt x="262" y="488"/>
                    <a:pt x="256" y="486"/>
                    <a:pt x="250" y="484"/>
                  </a:cubicBezTo>
                  <a:cubicBezTo>
                    <a:pt x="238" y="481"/>
                    <a:pt x="225" y="479"/>
                    <a:pt x="213" y="474"/>
                  </a:cubicBezTo>
                  <a:cubicBezTo>
                    <a:pt x="190" y="464"/>
                    <a:pt x="170" y="463"/>
                    <a:pt x="154" y="486"/>
                  </a:cubicBezTo>
                  <a:cubicBezTo>
                    <a:pt x="149" y="493"/>
                    <a:pt x="142" y="493"/>
                    <a:pt x="135" y="487"/>
                  </a:cubicBezTo>
                  <a:cubicBezTo>
                    <a:pt x="129" y="482"/>
                    <a:pt x="121" y="477"/>
                    <a:pt x="114" y="472"/>
                  </a:cubicBezTo>
                  <a:cubicBezTo>
                    <a:pt x="85" y="451"/>
                    <a:pt x="85" y="451"/>
                    <a:pt x="97" y="417"/>
                  </a:cubicBezTo>
                  <a:cubicBezTo>
                    <a:pt x="97" y="416"/>
                    <a:pt x="98" y="415"/>
                    <a:pt x="98" y="414"/>
                  </a:cubicBezTo>
                  <a:cubicBezTo>
                    <a:pt x="102" y="400"/>
                    <a:pt x="63" y="346"/>
                    <a:pt x="48" y="344"/>
                  </a:cubicBezTo>
                  <a:cubicBezTo>
                    <a:pt x="11" y="339"/>
                    <a:pt x="11" y="339"/>
                    <a:pt x="8" y="302"/>
                  </a:cubicBezTo>
                  <a:cubicBezTo>
                    <a:pt x="8" y="297"/>
                    <a:pt x="9" y="292"/>
                    <a:pt x="7" y="288"/>
                  </a:cubicBezTo>
                  <a:cubicBezTo>
                    <a:pt x="0" y="268"/>
                    <a:pt x="8" y="259"/>
                    <a:pt x="27" y="257"/>
                  </a:cubicBezTo>
                  <a:cubicBezTo>
                    <a:pt x="39" y="255"/>
                    <a:pt x="44" y="247"/>
                    <a:pt x="47" y="237"/>
                  </a:cubicBezTo>
                  <a:cubicBezTo>
                    <a:pt x="49" y="226"/>
                    <a:pt x="52" y="215"/>
                    <a:pt x="57" y="204"/>
                  </a:cubicBezTo>
                  <a:cubicBezTo>
                    <a:pt x="67" y="182"/>
                    <a:pt x="69" y="161"/>
                    <a:pt x="47" y="144"/>
                  </a:cubicBezTo>
                  <a:cubicBezTo>
                    <a:pt x="40" y="139"/>
                    <a:pt x="40" y="134"/>
                    <a:pt x="46" y="127"/>
                  </a:cubicBezTo>
                  <a:cubicBezTo>
                    <a:pt x="51" y="121"/>
                    <a:pt x="55" y="115"/>
                    <a:pt x="60" y="108"/>
                  </a:cubicBezTo>
                  <a:cubicBezTo>
                    <a:pt x="83" y="78"/>
                    <a:pt x="83" y="78"/>
                    <a:pt x="119" y="91"/>
                  </a:cubicBezTo>
                  <a:cubicBezTo>
                    <a:pt x="135" y="96"/>
                    <a:pt x="199" y="59"/>
                    <a:pt x="201" y="43"/>
                  </a:cubicBezTo>
                  <a:cubicBezTo>
                    <a:pt x="207" y="12"/>
                    <a:pt x="207" y="12"/>
                    <a:pt x="239" y="8"/>
                  </a:cubicBezTo>
                  <a:cubicBezTo>
                    <a:pt x="244" y="7"/>
                    <a:pt x="249" y="7"/>
                    <a:pt x="253" y="6"/>
                  </a:cubicBezTo>
                  <a:cubicBezTo>
                    <a:pt x="273" y="0"/>
                    <a:pt x="285" y="4"/>
                    <a:pt x="289" y="26"/>
                  </a:cubicBezTo>
                  <a:cubicBezTo>
                    <a:pt x="289" y="28"/>
                    <a:pt x="290" y="30"/>
                    <a:pt x="291" y="32"/>
                  </a:cubicBezTo>
                  <a:cubicBezTo>
                    <a:pt x="313" y="51"/>
                    <a:pt x="343" y="49"/>
                    <a:pt x="369" y="59"/>
                  </a:cubicBezTo>
                  <a:cubicBezTo>
                    <a:pt x="379" y="64"/>
                    <a:pt x="385" y="56"/>
                    <a:pt x="390" y="49"/>
                  </a:cubicBezTo>
                  <a:cubicBezTo>
                    <a:pt x="404" y="32"/>
                    <a:pt x="418" y="32"/>
                    <a:pt x="433" y="48"/>
                  </a:cubicBezTo>
                  <a:cubicBezTo>
                    <a:pt x="436" y="50"/>
                    <a:pt x="439" y="52"/>
                    <a:pt x="442" y="55"/>
                  </a:cubicBezTo>
                  <a:cubicBezTo>
                    <a:pt x="471" y="75"/>
                    <a:pt x="471" y="75"/>
                    <a:pt x="459" y="108"/>
                  </a:cubicBezTo>
                  <a:cubicBezTo>
                    <a:pt x="457" y="114"/>
                    <a:pt x="455" y="118"/>
                    <a:pt x="459" y="124"/>
                  </a:cubicBezTo>
                  <a:cubicBezTo>
                    <a:pt x="470" y="142"/>
                    <a:pt x="480" y="161"/>
                    <a:pt x="491" y="179"/>
                  </a:cubicBezTo>
                  <a:cubicBezTo>
                    <a:pt x="499" y="190"/>
                    <a:pt x="512" y="187"/>
                    <a:pt x="522" y="187"/>
                  </a:cubicBezTo>
                  <a:cubicBezTo>
                    <a:pt x="537" y="188"/>
                    <a:pt x="546" y="192"/>
                    <a:pt x="545" y="209"/>
                  </a:cubicBezTo>
                  <a:cubicBezTo>
                    <a:pt x="545" y="218"/>
                    <a:pt x="546" y="227"/>
                    <a:pt x="548" y="235"/>
                  </a:cubicBezTo>
                  <a:cubicBezTo>
                    <a:pt x="554" y="257"/>
                    <a:pt x="549" y="272"/>
                    <a:pt x="523" y="275"/>
                  </a:cubicBezTo>
                  <a:cubicBezTo>
                    <a:pt x="516" y="275"/>
                    <a:pt x="513" y="282"/>
                    <a:pt x="511" y="289"/>
                  </a:cubicBezTo>
                  <a:cubicBezTo>
                    <a:pt x="507" y="301"/>
                    <a:pt x="504" y="314"/>
                    <a:pt x="499" y="326"/>
                  </a:cubicBezTo>
                  <a:cubicBezTo>
                    <a:pt x="489" y="348"/>
                    <a:pt x="487" y="368"/>
                    <a:pt x="508" y="384"/>
                  </a:cubicBezTo>
                  <a:cubicBezTo>
                    <a:pt x="513" y="388"/>
                    <a:pt x="517" y="393"/>
                    <a:pt x="512" y="400"/>
                  </a:cubicBezTo>
                  <a:cubicBezTo>
                    <a:pt x="499" y="416"/>
                    <a:pt x="487" y="432"/>
                    <a:pt x="474" y="448"/>
                  </a:cubicBezTo>
                  <a:cubicBezTo>
                    <a:pt x="472" y="450"/>
                    <a:pt x="470" y="451"/>
                    <a:pt x="467" y="453"/>
                  </a:cubicBezTo>
                  <a:close/>
                  <a:moveTo>
                    <a:pt x="283" y="163"/>
                  </a:moveTo>
                  <a:cubicBezTo>
                    <a:pt x="226" y="163"/>
                    <a:pt x="178" y="210"/>
                    <a:pt x="177" y="266"/>
                  </a:cubicBezTo>
                  <a:cubicBezTo>
                    <a:pt x="177" y="323"/>
                    <a:pt x="226" y="372"/>
                    <a:pt x="283" y="371"/>
                  </a:cubicBezTo>
                  <a:cubicBezTo>
                    <a:pt x="341" y="371"/>
                    <a:pt x="389" y="324"/>
                    <a:pt x="388" y="266"/>
                  </a:cubicBezTo>
                  <a:cubicBezTo>
                    <a:pt x="388" y="209"/>
                    <a:pt x="341" y="163"/>
                    <a:pt x="283" y="163"/>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49" name="Freeform 35"/>
            <p:cNvSpPr>
              <a:spLocks noEditPoints="1"/>
            </p:cNvSpPr>
            <p:nvPr/>
          </p:nvSpPr>
          <p:spPr bwMode="auto">
            <a:xfrm>
              <a:off x="2119313" y="-468313"/>
              <a:ext cx="1671637" cy="1577976"/>
            </a:xfrm>
            <a:custGeom>
              <a:avLst/>
              <a:gdLst>
                <a:gd name="T0" fmla="*/ 407 w 555"/>
                <a:gd name="T1" fmla="*/ 498 h 523"/>
                <a:gd name="T2" fmla="*/ 387 w 555"/>
                <a:gd name="T3" fmla="*/ 482 h 523"/>
                <a:gd name="T4" fmla="*/ 349 w 555"/>
                <a:gd name="T5" fmla="*/ 473 h 523"/>
                <a:gd name="T6" fmla="*/ 320 w 555"/>
                <a:gd name="T7" fmla="*/ 479 h 523"/>
                <a:gd name="T8" fmla="*/ 279 w 555"/>
                <a:gd name="T9" fmla="*/ 512 h 523"/>
                <a:gd name="T10" fmla="*/ 262 w 555"/>
                <a:gd name="T11" fmla="*/ 521 h 523"/>
                <a:gd name="T12" fmla="*/ 211 w 555"/>
                <a:gd name="T13" fmla="*/ 513 h 523"/>
                <a:gd name="T14" fmla="*/ 198 w 555"/>
                <a:gd name="T15" fmla="*/ 495 h 523"/>
                <a:gd name="T16" fmla="*/ 176 w 555"/>
                <a:gd name="T17" fmla="*/ 459 h 523"/>
                <a:gd name="T18" fmla="*/ 156 w 555"/>
                <a:gd name="T19" fmla="*/ 446 h 523"/>
                <a:gd name="T20" fmla="*/ 94 w 555"/>
                <a:gd name="T21" fmla="*/ 439 h 523"/>
                <a:gd name="T22" fmla="*/ 76 w 555"/>
                <a:gd name="T23" fmla="*/ 435 h 523"/>
                <a:gd name="T24" fmla="*/ 62 w 555"/>
                <a:gd name="T25" fmla="*/ 417 h 523"/>
                <a:gd name="T26" fmla="*/ 41 w 555"/>
                <a:gd name="T27" fmla="*/ 387 h 523"/>
                <a:gd name="T28" fmla="*/ 60 w 555"/>
                <a:gd name="T29" fmla="*/ 357 h 523"/>
                <a:gd name="T30" fmla="*/ 64 w 555"/>
                <a:gd name="T31" fmla="*/ 342 h 523"/>
                <a:gd name="T32" fmla="*/ 48 w 555"/>
                <a:gd name="T33" fmla="*/ 286 h 523"/>
                <a:gd name="T34" fmla="*/ 20 w 555"/>
                <a:gd name="T35" fmla="*/ 267 h 523"/>
                <a:gd name="T36" fmla="*/ 5 w 555"/>
                <a:gd name="T37" fmla="*/ 239 h 523"/>
                <a:gd name="T38" fmla="*/ 9 w 555"/>
                <a:gd name="T39" fmla="*/ 217 h 523"/>
                <a:gd name="T40" fmla="*/ 46 w 555"/>
                <a:gd name="T41" fmla="*/ 183 h 523"/>
                <a:gd name="T42" fmla="*/ 102 w 555"/>
                <a:gd name="T43" fmla="*/ 108 h 523"/>
                <a:gd name="T44" fmla="*/ 99 w 555"/>
                <a:gd name="T45" fmla="*/ 100 h 523"/>
                <a:gd name="T46" fmla="*/ 113 w 555"/>
                <a:gd name="T47" fmla="*/ 53 h 523"/>
                <a:gd name="T48" fmla="*/ 124 w 555"/>
                <a:gd name="T49" fmla="*/ 45 h 523"/>
                <a:gd name="T50" fmla="*/ 171 w 555"/>
                <a:gd name="T51" fmla="*/ 47 h 523"/>
                <a:gd name="T52" fmla="*/ 198 w 555"/>
                <a:gd name="T53" fmla="*/ 54 h 523"/>
                <a:gd name="T54" fmla="*/ 235 w 555"/>
                <a:gd name="T55" fmla="*/ 46 h 523"/>
                <a:gd name="T56" fmla="*/ 276 w 555"/>
                <a:gd name="T57" fmla="*/ 13 h 523"/>
                <a:gd name="T58" fmla="*/ 294 w 555"/>
                <a:gd name="T59" fmla="*/ 2 h 523"/>
                <a:gd name="T60" fmla="*/ 325 w 555"/>
                <a:gd name="T61" fmla="*/ 7 h 523"/>
                <a:gd name="T62" fmla="*/ 359 w 555"/>
                <a:gd name="T63" fmla="*/ 41 h 523"/>
                <a:gd name="T64" fmla="*/ 368 w 555"/>
                <a:gd name="T65" fmla="*/ 57 h 523"/>
                <a:gd name="T66" fmla="*/ 400 w 555"/>
                <a:gd name="T67" fmla="*/ 78 h 523"/>
                <a:gd name="T68" fmla="*/ 461 w 555"/>
                <a:gd name="T69" fmla="*/ 84 h 523"/>
                <a:gd name="T70" fmla="*/ 481 w 555"/>
                <a:gd name="T71" fmla="*/ 90 h 523"/>
                <a:gd name="T72" fmla="*/ 512 w 555"/>
                <a:gd name="T73" fmla="*/ 129 h 523"/>
                <a:gd name="T74" fmla="*/ 510 w 555"/>
                <a:gd name="T75" fmla="*/ 149 h 523"/>
                <a:gd name="T76" fmla="*/ 498 w 555"/>
                <a:gd name="T77" fmla="*/ 206 h 523"/>
                <a:gd name="T78" fmla="*/ 500 w 555"/>
                <a:gd name="T79" fmla="*/ 218 h 523"/>
                <a:gd name="T80" fmla="*/ 537 w 555"/>
                <a:gd name="T81" fmla="*/ 261 h 523"/>
                <a:gd name="T82" fmla="*/ 550 w 555"/>
                <a:gd name="T83" fmla="*/ 286 h 523"/>
                <a:gd name="T84" fmla="*/ 546 w 555"/>
                <a:gd name="T85" fmla="*/ 307 h 523"/>
                <a:gd name="T86" fmla="*/ 508 w 555"/>
                <a:gd name="T87" fmla="*/ 344 h 523"/>
                <a:gd name="T88" fmla="*/ 453 w 555"/>
                <a:gd name="T89" fmla="*/ 420 h 523"/>
                <a:gd name="T90" fmla="*/ 455 w 555"/>
                <a:gd name="T91" fmla="*/ 425 h 523"/>
                <a:gd name="T92" fmla="*/ 438 w 555"/>
                <a:gd name="T93" fmla="*/ 476 h 523"/>
                <a:gd name="T94" fmla="*/ 407 w 555"/>
                <a:gd name="T95" fmla="*/ 498 h 523"/>
                <a:gd name="T96" fmla="*/ 277 w 555"/>
                <a:gd name="T97" fmla="*/ 367 h 523"/>
                <a:gd name="T98" fmla="*/ 384 w 555"/>
                <a:gd name="T99" fmla="*/ 261 h 523"/>
                <a:gd name="T100" fmla="*/ 277 w 555"/>
                <a:gd name="T101" fmla="*/ 155 h 523"/>
                <a:gd name="T102" fmla="*/ 171 w 555"/>
                <a:gd name="T103" fmla="*/ 260 h 523"/>
                <a:gd name="T104" fmla="*/ 277 w 555"/>
                <a:gd name="T105" fmla="*/ 367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5" h="523">
                  <a:moveTo>
                    <a:pt x="407" y="498"/>
                  </a:moveTo>
                  <a:cubicBezTo>
                    <a:pt x="398" y="495"/>
                    <a:pt x="392" y="488"/>
                    <a:pt x="387" y="482"/>
                  </a:cubicBezTo>
                  <a:cubicBezTo>
                    <a:pt x="376" y="470"/>
                    <a:pt x="364" y="467"/>
                    <a:pt x="349" y="473"/>
                  </a:cubicBezTo>
                  <a:cubicBezTo>
                    <a:pt x="340" y="476"/>
                    <a:pt x="330" y="478"/>
                    <a:pt x="320" y="479"/>
                  </a:cubicBezTo>
                  <a:cubicBezTo>
                    <a:pt x="300" y="482"/>
                    <a:pt x="283" y="489"/>
                    <a:pt x="279" y="512"/>
                  </a:cubicBezTo>
                  <a:cubicBezTo>
                    <a:pt x="278" y="521"/>
                    <a:pt x="271" y="523"/>
                    <a:pt x="262" y="521"/>
                  </a:cubicBezTo>
                  <a:cubicBezTo>
                    <a:pt x="245" y="518"/>
                    <a:pt x="228" y="515"/>
                    <a:pt x="211" y="513"/>
                  </a:cubicBezTo>
                  <a:cubicBezTo>
                    <a:pt x="199" y="512"/>
                    <a:pt x="197" y="503"/>
                    <a:pt x="198" y="495"/>
                  </a:cubicBezTo>
                  <a:cubicBezTo>
                    <a:pt x="200" y="476"/>
                    <a:pt x="191" y="466"/>
                    <a:pt x="176" y="459"/>
                  </a:cubicBezTo>
                  <a:cubicBezTo>
                    <a:pt x="169" y="455"/>
                    <a:pt x="162" y="451"/>
                    <a:pt x="156" y="446"/>
                  </a:cubicBezTo>
                  <a:cubicBezTo>
                    <a:pt x="136" y="430"/>
                    <a:pt x="117" y="421"/>
                    <a:pt x="94" y="439"/>
                  </a:cubicBezTo>
                  <a:cubicBezTo>
                    <a:pt x="87" y="445"/>
                    <a:pt x="80" y="442"/>
                    <a:pt x="76" y="435"/>
                  </a:cubicBezTo>
                  <a:cubicBezTo>
                    <a:pt x="71" y="429"/>
                    <a:pt x="67" y="423"/>
                    <a:pt x="62" y="417"/>
                  </a:cubicBezTo>
                  <a:cubicBezTo>
                    <a:pt x="55" y="407"/>
                    <a:pt x="43" y="398"/>
                    <a:pt x="41" y="387"/>
                  </a:cubicBezTo>
                  <a:cubicBezTo>
                    <a:pt x="37" y="374"/>
                    <a:pt x="53" y="367"/>
                    <a:pt x="60" y="357"/>
                  </a:cubicBezTo>
                  <a:cubicBezTo>
                    <a:pt x="63" y="352"/>
                    <a:pt x="65" y="347"/>
                    <a:pt x="64" y="342"/>
                  </a:cubicBezTo>
                  <a:cubicBezTo>
                    <a:pt x="59" y="323"/>
                    <a:pt x="54" y="304"/>
                    <a:pt x="48" y="286"/>
                  </a:cubicBezTo>
                  <a:cubicBezTo>
                    <a:pt x="44" y="272"/>
                    <a:pt x="30" y="271"/>
                    <a:pt x="20" y="267"/>
                  </a:cubicBezTo>
                  <a:cubicBezTo>
                    <a:pt x="5" y="262"/>
                    <a:pt x="0" y="254"/>
                    <a:pt x="5" y="239"/>
                  </a:cubicBezTo>
                  <a:cubicBezTo>
                    <a:pt x="7" y="232"/>
                    <a:pt x="8" y="225"/>
                    <a:pt x="9" y="217"/>
                  </a:cubicBezTo>
                  <a:cubicBezTo>
                    <a:pt x="15" y="186"/>
                    <a:pt x="15" y="186"/>
                    <a:pt x="46" y="183"/>
                  </a:cubicBezTo>
                  <a:cubicBezTo>
                    <a:pt x="57" y="181"/>
                    <a:pt x="104" y="119"/>
                    <a:pt x="102" y="108"/>
                  </a:cubicBezTo>
                  <a:cubicBezTo>
                    <a:pt x="102" y="105"/>
                    <a:pt x="100" y="103"/>
                    <a:pt x="99" y="100"/>
                  </a:cubicBezTo>
                  <a:cubicBezTo>
                    <a:pt x="87" y="71"/>
                    <a:pt x="87" y="71"/>
                    <a:pt x="113" y="53"/>
                  </a:cubicBezTo>
                  <a:cubicBezTo>
                    <a:pt x="117" y="50"/>
                    <a:pt x="120" y="47"/>
                    <a:pt x="124" y="45"/>
                  </a:cubicBezTo>
                  <a:cubicBezTo>
                    <a:pt x="149" y="27"/>
                    <a:pt x="149" y="27"/>
                    <a:pt x="171" y="47"/>
                  </a:cubicBezTo>
                  <a:cubicBezTo>
                    <a:pt x="180" y="55"/>
                    <a:pt x="188" y="57"/>
                    <a:pt x="198" y="54"/>
                  </a:cubicBezTo>
                  <a:cubicBezTo>
                    <a:pt x="210" y="51"/>
                    <a:pt x="223" y="47"/>
                    <a:pt x="235" y="46"/>
                  </a:cubicBezTo>
                  <a:cubicBezTo>
                    <a:pt x="257" y="44"/>
                    <a:pt x="272" y="35"/>
                    <a:pt x="276" y="13"/>
                  </a:cubicBezTo>
                  <a:cubicBezTo>
                    <a:pt x="278" y="3"/>
                    <a:pt x="284" y="0"/>
                    <a:pt x="294" y="2"/>
                  </a:cubicBezTo>
                  <a:cubicBezTo>
                    <a:pt x="304" y="4"/>
                    <a:pt x="315" y="7"/>
                    <a:pt x="325" y="7"/>
                  </a:cubicBezTo>
                  <a:cubicBezTo>
                    <a:pt x="348" y="8"/>
                    <a:pt x="362" y="16"/>
                    <a:pt x="359" y="41"/>
                  </a:cubicBezTo>
                  <a:cubicBezTo>
                    <a:pt x="358" y="49"/>
                    <a:pt x="362" y="54"/>
                    <a:pt x="368" y="57"/>
                  </a:cubicBezTo>
                  <a:cubicBezTo>
                    <a:pt x="379" y="64"/>
                    <a:pt x="390" y="70"/>
                    <a:pt x="400" y="78"/>
                  </a:cubicBezTo>
                  <a:cubicBezTo>
                    <a:pt x="419" y="93"/>
                    <a:pt x="439" y="101"/>
                    <a:pt x="461" y="84"/>
                  </a:cubicBezTo>
                  <a:cubicBezTo>
                    <a:pt x="469" y="78"/>
                    <a:pt x="476" y="82"/>
                    <a:pt x="481" y="90"/>
                  </a:cubicBezTo>
                  <a:cubicBezTo>
                    <a:pt x="491" y="103"/>
                    <a:pt x="501" y="116"/>
                    <a:pt x="512" y="129"/>
                  </a:cubicBezTo>
                  <a:cubicBezTo>
                    <a:pt x="518" y="137"/>
                    <a:pt x="517" y="144"/>
                    <a:pt x="510" y="149"/>
                  </a:cubicBezTo>
                  <a:cubicBezTo>
                    <a:pt x="490" y="165"/>
                    <a:pt x="489" y="184"/>
                    <a:pt x="498" y="206"/>
                  </a:cubicBezTo>
                  <a:cubicBezTo>
                    <a:pt x="499" y="210"/>
                    <a:pt x="500" y="214"/>
                    <a:pt x="500" y="218"/>
                  </a:cubicBezTo>
                  <a:cubicBezTo>
                    <a:pt x="502" y="241"/>
                    <a:pt x="514" y="256"/>
                    <a:pt x="537" y="261"/>
                  </a:cubicBezTo>
                  <a:cubicBezTo>
                    <a:pt x="550" y="264"/>
                    <a:pt x="555" y="272"/>
                    <a:pt x="550" y="286"/>
                  </a:cubicBezTo>
                  <a:cubicBezTo>
                    <a:pt x="548" y="293"/>
                    <a:pt x="547" y="300"/>
                    <a:pt x="546" y="307"/>
                  </a:cubicBezTo>
                  <a:cubicBezTo>
                    <a:pt x="540" y="339"/>
                    <a:pt x="540" y="339"/>
                    <a:pt x="508" y="344"/>
                  </a:cubicBezTo>
                  <a:cubicBezTo>
                    <a:pt x="497" y="346"/>
                    <a:pt x="451" y="408"/>
                    <a:pt x="453" y="420"/>
                  </a:cubicBezTo>
                  <a:cubicBezTo>
                    <a:pt x="453" y="421"/>
                    <a:pt x="454" y="423"/>
                    <a:pt x="455" y="425"/>
                  </a:cubicBezTo>
                  <a:cubicBezTo>
                    <a:pt x="467" y="456"/>
                    <a:pt x="467" y="456"/>
                    <a:pt x="438" y="476"/>
                  </a:cubicBezTo>
                  <a:cubicBezTo>
                    <a:pt x="428" y="484"/>
                    <a:pt x="418" y="491"/>
                    <a:pt x="407" y="498"/>
                  </a:cubicBezTo>
                  <a:close/>
                  <a:moveTo>
                    <a:pt x="277" y="367"/>
                  </a:moveTo>
                  <a:cubicBezTo>
                    <a:pt x="337" y="367"/>
                    <a:pt x="384" y="320"/>
                    <a:pt x="384" y="261"/>
                  </a:cubicBezTo>
                  <a:cubicBezTo>
                    <a:pt x="384" y="202"/>
                    <a:pt x="336" y="155"/>
                    <a:pt x="277" y="155"/>
                  </a:cubicBezTo>
                  <a:cubicBezTo>
                    <a:pt x="218" y="155"/>
                    <a:pt x="171" y="202"/>
                    <a:pt x="171" y="260"/>
                  </a:cubicBezTo>
                  <a:cubicBezTo>
                    <a:pt x="170" y="320"/>
                    <a:pt x="217" y="367"/>
                    <a:pt x="277" y="367"/>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50" name="Freeform 36"/>
            <p:cNvSpPr>
              <a:spLocks noEditPoints="1"/>
            </p:cNvSpPr>
            <p:nvPr/>
          </p:nvSpPr>
          <p:spPr bwMode="auto">
            <a:xfrm>
              <a:off x="1525588" y="-1404938"/>
              <a:ext cx="1235075" cy="1181100"/>
            </a:xfrm>
            <a:custGeom>
              <a:avLst/>
              <a:gdLst>
                <a:gd name="T0" fmla="*/ 408 w 410"/>
                <a:gd name="T1" fmla="*/ 175 h 391"/>
                <a:gd name="T2" fmla="*/ 401 w 410"/>
                <a:gd name="T3" fmla="*/ 188 h 391"/>
                <a:gd name="T4" fmla="*/ 377 w 410"/>
                <a:gd name="T5" fmla="*/ 220 h 391"/>
                <a:gd name="T6" fmla="*/ 371 w 410"/>
                <a:gd name="T7" fmla="*/ 241 h 391"/>
                <a:gd name="T8" fmla="*/ 379 w 410"/>
                <a:gd name="T9" fmla="*/ 271 h 391"/>
                <a:gd name="T10" fmla="*/ 381 w 410"/>
                <a:gd name="T11" fmla="*/ 296 h 391"/>
                <a:gd name="T12" fmla="*/ 372 w 410"/>
                <a:gd name="T13" fmla="*/ 309 h 391"/>
                <a:gd name="T14" fmla="*/ 336 w 410"/>
                <a:gd name="T15" fmla="*/ 321 h 391"/>
                <a:gd name="T16" fmla="*/ 314 w 410"/>
                <a:gd name="T17" fmla="*/ 323 h 391"/>
                <a:gd name="T18" fmla="*/ 283 w 410"/>
                <a:gd name="T19" fmla="*/ 344 h 391"/>
                <a:gd name="T20" fmla="*/ 273 w 410"/>
                <a:gd name="T21" fmla="*/ 362 h 391"/>
                <a:gd name="T22" fmla="*/ 254 w 410"/>
                <a:gd name="T23" fmla="*/ 384 h 391"/>
                <a:gd name="T24" fmla="*/ 229 w 410"/>
                <a:gd name="T25" fmla="*/ 389 h 391"/>
                <a:gd name="T26" fmla="*/ 211 w 410"/>
                <a:gd name="T27" fmla="*/ 379 h 391"/>
                <a:gd name="T28" fmla="*/ 186 w 410"/>
                <a:gd name="T29" fmla="*/ 360 h 391"/>
                <a:gd name="T30" fmla="*/ 158 w 410"/>
                <a:gd name="T31" fmla="*/ 355 h 391"/>
                <a:gd name="T32" fmla="*/ 128 w 410"/>
                <a:gd name="T33" fmla="*/ 363 h 391"/>
                <a:gd name="T34" fmla="*/ 103 w 410"/>
                <a:gd name="T35" fmla="*/ 366 h 391"/>
                <a:gd name="T36" fmla="*/ 90 w 410"/>
                <a:gd name="T37" fmla="*/ 358 h 391"/>
                <a:gd name="T38" fmla="*/ 76 w 410"/>
                <a:gd name="T39" fmla="*/ 323 h 391"/>
                <a:gd name="T40" fmla="*/ 76 w 410"/>
                <a:gd name="T41" fmla="*/ 308 h 391"/>
                <a:gd name="T42" fmla="*/ 22 w 410"/>
                <a:gd name="T43" fmla="*/ 266 h 391"/>
                <a:gd name="T44" fmla="*/ 8 w 410"/>
                <a:gd name="T45" fmla="*/ 253 h 391"/>
                <a:gd name="T46" fmla="*/ 4 w 410"/>
                <a:gd name="T47" fmla="*/ 227 h 391"/>
                <a:gd name="T48" fmla="*/ 17 w 410"/>
                <a:gd name="T49" fmla="*/ 203 h 391"/>
                <a:gd name="T50" fmla="*/ 31 w 410"/>
                <a:gd name="T51" fmla="*/ 185 h 391"/>
                <a:gd name="T52" fmla="*/ 39 w 410"/>
                <a:gd name="T53" fmla="*/ 154 h 391"/>
                <a:gd name="T54" fmla="*/ 31 w 410"/>
                <a:gd name="T55" fmla="*/ 123 h 391"/>
                <a:gd name="T56" fmla="*/ 29 w 410"/>
                <a:gd name="T57" fmla="*/ 99 h 391"/>
                <a:gd name="T58" fmla="*/ 40 w 410"/>
                <a:gd name="T59" fmla="*/ 83 h 391"/>
                <a:gd name="T60" fmla="*/ 73 w 410"/>
                <a:gd name="T61" fmla="*/ 72 h 391"/>
                <a:gd name="T62" fmla="*/ 95 w 410"/>
                <a:gd name="T63" fmla="*/ 70 h 391"/>
                <a:gd name="T64" fmla="*/ 127 w 410"/>
                <a:gd name="T65" fmla="*/ 50 h 391"/>
                <a:gd name="T66" fmla="*/ 138 w 410"/>
                <a:gd name="T67" fmla="*/ 32 h 391"/>
                <a:gd name="T68" fmla="*/ 159 w 410"/>
                <a:gd name="T69" fmla="*/ 7 h 391"/>
                <a:gd name="T70" fmla="*/ 183 w 410"/>
                <a:gd name="T71" fmla="*/ 3 h 391"/>
                <a:gd name="T72" fmla="*/ 199 w 410"/>
                <a:gd name="T73" fmla="*/ 11 h 391"/>
                <a:gd name="T74" fmla="*/ 225 w 410"/>
                <a:gd name="T75" fmla="*/ 31 h 391"/>
                <a:gd name="T76" fmla="*/ 251 w 410"/>
                <a:gd name="T77" fmla="*/ 37 h 391"/>
                <a:gd name="T78" fmla="*/ 282 w 410"/>
                <a:gd name="T79" fmla="*/ 28 h 391"/>
                <a:gd name="T80" fmla="*/ 307 w 410"/>
                <a:gd name="T81" fmla="*/ 25 h 391"/>
                <a:gd name="T82" fmla="*/ 326 w 410"/>
                <a:gd name="T83" fmla="*/ 37 h 391"/>
                <a:gd name="T84" fmla="*/ 336 w 410"/>
                <a:gd name="T85" fmla="*/ 65 h 391"/>
                <a:gd name="T86" fmla="*/ 340 w 410"/>
                <a:gd name="T87" fmla="*/ 92 h 391"/>
                <a:gd name="T88" fmla="*/ 392 w 410"/>
                <a:gd name="T89" fmla="*/ 128 h 391"/>
                <a:gd name="T90" fmla="*/ 401 w 410"/>
                <a:gd name="T91" fmla="*/ 137 h 391"/>
                <a:gd name="T92" fmla="*/ 408 w 410"/>
                <a:gd name="T93" fmla="*/ 175 h 391"/>
                <a:gd name="T94" fmla="*/ 206 w 410"/>
                <a:gd name="T95" fmla="*/ 269 h 391"/>
                <a:gd name="T96" fmla="*/ 280 w 410"/>
                <a:gd name="T97" fmla="*/ 197 h 391"/>
                <a:gd name="T98" fmla="*/ 206 w 410"/>
                <a:gd name="T99" fmla="*/ 124 h 391"/>
                <a:gd name="T100" fmla="*/ 133 w 410"/>
                <a:gd name="T101" fmla="*/ 196 h 391"/>
                <a:gd name="T102" fmla="*/ 206 w 410"/>
                <a:gd name="T103" fmla="*/ 26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0" h="391">
                  <a:moveTo>
                    <a:pt x="408" y="175"/>
                  </a:moveTo>
                  <a:cubicBezTo>
                    <a:pt x="410" y="182"/>
                    <a:pt x="408" y="187"/>
                    <a:pt x="401" y="188"/>
                  </a:cubicBezTo>
                  <a:cubicBezTo>
                    <a:pt x="383" y="191"/>
                    <a:pt x="379" y="205"/>
                    <a:pt x="377" y="220"/>
                  </a:cubicBezTo>
                  <a:cubicBezTo>
                    <a:pt x="375" y="227"/>
                    <a:pt x="374" y="234"/>
                    <a:pt x="371" y="241"/>
                  </a:cubicBezTo>
                  <a:cubicBezTo>
                    <a:pt x="366" y="253"/>
                    <a:pt x="369" y="263"/>
                    <a:pt x="379" y="271"/>
                  </a:cubicBezTo>
                  <a:cubicBezTo>
                    <a:pt x="389" y="279"/>
                    <a:pt x="389" y="287"/>
                    <a:pt x="381" y="296"/>
                  </a:cubicBezTo>
                  <a:cubicBezTo>
                    <a:pt x="377" y="300"/>
                    <a:pt x="374" y="304"/>
                    <a:pt x="372" y="309"/>
                  </a:cubicBezTo>
                  <a:cubicBezTo>
                    <a:pt x="364" y="325"/>
                    <a:pt x="354" y="333"/>
                    <a:pt x="336" y="321"/>
                  </a:cubicBezTo>
                  <a:cubicBezTo>
                    <a:pt x="329" y="316"/>
                    <a:pt x="322" y="318"/>
                    <a:pt x="314" y="323"/>
                  </a:cubicBezTo>
                  <a:cubicBezTo>
                    <a:pt x="304" y="331"/>
                    <a:pt x="294" y="338"/>
                    <a:pt x="283" y="344"/>
                  </a:cubicBezTo>
                  <a:cubicBezTo>
                    <a:pt x="276" y="349"/>
                    <a:pt x="271" y="354"/>
                    <a:pt x="273" y="362"/>
                  </a:cubicBezTo>
                  <a:cubicBezTo>
                    <a:pt x="275" y="377"/>
                    <a:pt x="267" y="382"/>
                    <a:pt x="254" y="384"/>
                  </a:cubicBezTo>
                  <a:cubicBezTo>
                    <a:pt x="245" y="385"/>
                    <a:pt x="237" y="386"/>
                    <a:pt x="229" y="389"/>
                  </a:cubicBezTo>
                  <a:cubicBezTo>
                    <a:pt x="219" y="391"/>
                    <a:pt x="213" y="389"/>
                    <a:pt x="211" y="379"/>
                  </a:cubicBezTo>
                  <a:cubicBezTo>
                    <a:pt x="207" y="366"/>
                    <a:pt x="198" y="362"/>
                    <a:pt x="186" y="360"/>
                  </a:cubicBezTo>
                  <a:cubicBezTo>
                    <a:pt x="176" y="359"/>
                    <a:pt x="167" y="358"/>
                    <a:pt x="158" y="355"/>
                  </a:cubicBezTo>
                  <a:cubicBezTo>
                    <a:pt x="146" y="351"/>
                    <a:pt x="136" y="352"/>
                    <a:pt x="128" y="363"/>
                  </a:cubicBezTo>
                  <a:cubicBezTo>
                    <a:pt x="121" y="373"/>
                    <a:pt x="113" y="375"/>
                    <a:pt x="103" y="366"/>
                  </a:cubicBezTo>
                  <a:cubicBezTo>
                    <a:pt x="99" y="363"/>
                    <a:pt x="95" y="360"/>
                    <a:pt x="90" y="358"/>
                  </a:cubicBezTo>
                  <a:cubicBezTo>
                    <a:pt x="75" y="351"/>
                    <a:pt x="64" y="342"/>
                    <a:pt x="76" y="323"/>
                  </a:cubicBezTo>
                  <a:cubicBezTo>
                    <a:pt x="78" y="319"/>
                    <a:pt x="80" y="313"/>
                    <a:pt x="76" y="308"/>
                  </a:cubicBezTo>
                  <a:cubicBezTo>
                    <a:pt x="61" y="290"/>
                    <a:pt x="55" y="262"/>
                    <a:pt x="22" y="266"/>
                  </a:cubicBezTo>
                  <a:cubicBezTo>
                    <a:pt x="14" y="267"/>
                    <a:pt x="9" y="262"/>
                    <a:pt x="8" y="253"/>
                  </a:cubicBezTo>
                  <a:cubicBezTo>
                    <a:pt x="8" y="244"/>
                    <a:pt x="7" y="236"/>
                    <a:pt x="4" y="227"/>
                  </a:cubicBezTo>
                  <a:cubicBezTo>
                    <a:pt x="0" y="214"/>
                    <a:pt x="3" y="206"/>
                    <a:pt x="17" y="203"/>
                  </a:cubicBezTo>
                  <a:cubicBezTo>
                    <a:pt x="26" y="201"/>
                    <a:pt x="30" y="194"/>
                    <a:pt x="31" y="185"/>
                  </a:cubicBezTo>
                  <a:cubicBezTo>
                    <a:pt x="33" y="175"/>
                    <a:pt x="35" y="164"/>
                    <a:pt x="39" y="154"/>
                  </a:cubicBezTo>
                  <a:cubicBezTo>
                    <a:pt x="44" y="142"/>
                    <a:pt x="42" y="131"/>
                    <a:pt x="31" y="123"/>
                  </a:cubicBezTo>
                  <a:cubicBezTo>
                    <a:pt x="21" y="116"/>
                    <a:pt x="21" y="108"/>
                    <a:pt x="29" y="99"/>
                  </a:cubicBezTo>
                  <a:cubicBezTo>
                    <a:pt x="33" y="94"/>
                    <a:pt x="37" y="89"/>
                    <a:pt x="40" y="83"/>
                  </a:cubicBezTo>
                  <a:cubicBezTo>
                    <a:pt x="47" y="67"/>
                    <a:pt x="58" y="63"/>
                    <a:pt x="73" y="72"/>
                  </a:cubicBezTo>
                  <a:cubicBezTo>
                    <a:pt x="81" y="77"/>
                    <a:pt x="88" y="76"/>
                    <a:pt x="95" y="70"/>
                  </a:cubicBezTo>
                  <a:cubicBezTo>
                    <a:pt x="105" y="63"/>
                    <a:pt x="116" y="56"/>
                    <a:pt x="127" y="50"/>
                  </a:cubicBezTo>
                  <a:cubicBezTo>
                    <a:pt x="134" y="46"/>
                    <a:pt x="139" y="41"/>
                    <a:pt x="138" y="32"/>
                  </a:cubicBezTo>
                  <a:cubicBezTo>
                    <a:pt x="135" y="15"/>
                    <a:pt x="143" y="8"/>
                    <a:pt x="159" y="7"/>
                  </a:cubicBezTo>
                  <a:cubicBezTo>
                    <a:pt x="167" y="7"/>
                    <a:pt x="175" y="5"/>
                    <a:pt x="183" y="3"/>
                  </a:cubicBezTo>
                  <a:cubicBezTo>
                    <a:pt x="192" y="0"/>
                    <a:pt x="198" y="3"/>
                    <a:pt x="199" y="11"/>
                  </a:cubicBezTo>
                  <a:cubicBezTo>
                    <a:pt x="203" y="26"/>
                    <a:pt x="213" y="29"/>
                    <a:pt x="225" y="31"/>
                  </a:cubicBezTo>
                  <a:cubicBezTo>
                    <a:pt x="234" y="33"/>
                    <a:pt x="243" y="34"/>
                    <a:pt x="251" y="37"/>
                  </a:cubicBezTo>
                  <a:cubicBezTo>
                    <a:pt x="264" y="41"/>
                    <a:pt x="274" y="40"/>
                    <a:pt x="282" y="28"/>
                  </a:cubicBezTo>
                  <a:cubicBezTo>
                    <a:pt x="290" y="17"/>
                    <a:pt x="298" y="17"/>
                    <a:pt x="307" y="25"/>
                  </a:cubicBezTo>
                  <a:cubicBezTo>
                    <a:pt x="313" y="30"/>
                    <a:pt x="319" y="34"/>
                    <a:pt x="326" y="37"/>
                  </a:cubicBezTo>
                  <a:cubicBezTo>
                    <a:pt x="339" y="43"/>
                    <a:pt x="344" y="51"/>
                    <a:pt x="336" y="65"/>
                  </a:cubicBezTo>
                  <a:cubicBezTo>
                    <a:pt x="330" y="75"/>
                    <a:pt x="333" y="83"/>
                    <a:pt x="340" y="92"/>
                  </a:cubicBezTo>
                  <a:cubicBezTo>
                    <a:pt x="353" y="110"/>
                    <a:pt x="362" y="135"/>
                    <a:pt x="392" y="128"/>
                  </a:cubicBezTo>
                  <a:cubicBezTo>
                    <a:pt x="398" y="127"/>
                    <a:pt x="401" y="131"/>
                    <a:pt x="401" y="137"/>
                  </a:cubicBezTo>
                  <a:cubicBezTo>
                    <a:pt x="403" y="150"/>
                    <a:pt x="406" y="163"/>
                    <a:pt x="408" y="175"/>
                  </a:cubicBezTo>
                  <a:close/>
                  <a:moveTo>
                    <a:pt x="206" y="269"/>
                  </a:moveTo>
                  <a:cubicBezTo>
                    <a:pt x="247" y="269"/>
                    <a:pt x="279" y="237"/>
                    <a:pt x="280" y="197"/>
                  </a:cubicBezTo>
                  <a:cubicBezTo>
                    <a:pt x="280" y="157"/>
                    <a:pt x="247" y="124"/>
                    <a:pt x="206" y="124"/>
                  </a:cubicBezTo>
                  <a:cubicBezTo>
                    <a:pt x="166" y="124"/>
                    <a:pt x="133" y="156"/>
                    <a:pt x="133" y="196"/>
                  </a:cubicBezTo>
                  <a:cubicBezTo>
                    <a:pt x="133" y="236"/>
                    <a:pt x="165" y="269"/>
                    <a:pt x="206" y="269"/>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51" name="Freeform 37"/>
            <p:cNvSpPr>
              <a:spLocks/>
            </p:cNvSpPr>
            <p:nvPr/>
          </p:nvSpPr>
          <p:spPr bwMode="auto">
            <a:xfrm>
              <a:off x="3978275" y="-815975"/>
              <a:ext cx="638175" cy="630238"/>
            </a:xfrm>
            <a:custGeom>
              <a:avLst/>
              <a:gdLst>
                <a:gd name="T0" fmla="*/ 106 w 212"/>
                <a:gd name="T1" fmla="*/ 0 h 209"/>
                <a:gd name="T2" fmla="*/ 211 w 212"/>
                <a:gd name="T3" fmla="*/ 103 h 209"/>
                <a:gd name="T4" fmla="*/ 106 w 212"/>
                <a:gd name="T5" fmla="*/ 208 h 209"/>
                <a:gd name="T6" fmla="*/ 0 w 212"/>
                <a:gd name="T7" fmla="*/ 103 h 209"/>
                <a:gd name="T8" fmla="*/ 106 w 212"/>
                <a:gd name="T9" fmla="*/ 0 h 209"/>
              </a:gdLst>
              <a:ahLst/>
              <a:cxnLst>
                <a:cxn ang="0">
                  <a:pos x="T0" y="T1"/>
                </a:cxn>
                <a:cxn ang="0">
                  <a:pos x="T2" y="T3"/>
                </a:cxn>
                <a:cxn ang="0">
                  <a:pos x="T4" y="T5"/>
                </a:cxn>
                <a:cxn ang="0">
                  <a:pos x="T6" y="T7"/>
                </a:cxn>
                <a:cxn ang="0">
                  <a:pos x="T8" y="T9"/>
                </a:cxn>
              </a:cxnLst>
              <a:rect l="0" t="0" r="r" b="b"/>
              <a:pathLst>
                <a:path w="212" h="209">
                  <a:moveTo>
                    <a:pt x="106" y="0"/>
                  </a:moveTo>
                  <a:cubicBezTo>
                    <a:pt x="164" y="0"/>
                    <a:pt x="211" y="46"/>
                    <a:pt x="211" y="103"/>
                  </a:cubicBezTo>
                  <a:cubicBezTo>
                    <a:pt x="212" y="161"/>
                    <a:pt x="164" y="208"/>
                    <a:pt x="106" y="208"/>
                  </a:cubicBezTo>
                  <a:cubicBezTo>
                    <a:pt x="49" y="209"/>
                    <a:pt x="0" y="160"/>
                    <a:pt x="0" y="103"/>
                  </a:cubicBezTo>
                  <a:cubicBezTo>
                    <a:pt x="1" y="47"/>
                    <a:pt x="49" y="0"/>
                    <a:pt x="106" y="0"/>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52" name="Freeform 38"/>
            <p:cNvSpPr>
              <a:spLocks/>
            </p:cNvSpPr>
            <p:nvPr/>
          </p:nvSpPr>
          <p:spPr bwMode="auto">
            <a:xfrm>
              <a:off x="2632075" y="-1587"/>
              <a:ext cx="644525" cy="639763"/>
            </a:xfrm>
            <a:custGeom>
              <a:avLst/>
              <a:gdLst>
                <a:gd name="T0" fmla="*/ 107 w 214"/>
                <a:gd name="T1" fmla="*/ 212 h 212"/>
                <a:gd name="T2" fmla="*/ 1 w 214"/>
                <a:gd name="T3" fmla="*/ 105 h 212"/>
                <a:gd name="T4" fmla="*/ 107 w 214"/>
                <a:gd name="T5" fmla="*/ 0 h 212"/>
                <a:gd name="T6" fmla="*/ 214 w 214"/>
                <a:gd name="T7" fmla="*/ 106 h 212"/>
                <a:gd name="T8" fmla="*/ 107 w 214"/>
                <a:gd name="T9" fmla="*/ 212 h 212"/>
              </a:gdLst>
              <a:ahLst/>
              <a:cxnLst>
                <a:cxn ang="0">
                  <a:pos x="T0" y="T1"/>
                </a:cxn>
                <a:cxn ang="0">
                  <a:pos x="T2" y="T3"/>
                </a:cxn>
                <a:cxn ang="0">
                  <a:pos x="T4" y="T5"/>
                </a:cxn>
                <a:cxn ang="0">
                  <a:pos x="T6" y="T7"/>
                </a:cxn>
                <a:cxn ang="0">
                  <a:pos x="T8" y="T9"/>
                </a:cxn>
              </a:cxnLst>
              <a:rect l="0" t="0" r="r" b="b"/>
              <a:pathLst>
                <a:path w="214" h="212">
                  <a:moveTo>
                    <a:pt x="107" y="212"/>
                  </a:moveTo>
                  <a:cubicBezTo>
                    <a:pt x="47" y="212"/>
                    <a:pt x="0" y="165"/>
                    <a:pt x="1" y="105"/>
                  </a:cubicBezTo>
                  <a:cubicBezTo>
                    <a:pt x="1" y="47"/>
                    <a:pt x="48" y="0"/>
                    <a:pt x="107" y="0"/>
                  </a:cubicBezTo>
                  <a:cubicBezTo>
                    <a:pt x="166" y="0"/>
                    <a:pt x="214" y="47"/>
                    <a:pt x="214" y="106"/>
                  </a:cubicBezTo>
                  <a:cubicBezTo>
                    <a:pt x="214" y="165"/>
                    <a:pt x="167" y="212"/>
                    <a:pt x="107" y="212"/>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53" name="Freeform 39"/>
            <p:cNvSpPr>
              <a:spLocks/>
            </p:cNvSpPr>
            <p:nvPr/>
          </p:nvSpPr>
          <p:spPr bwMode="auto">
            <a:xfrm>
              <a:off x="1927225" y="-1030288"/>
              <a:ext cx="442912" cy="438150"/>
            </a:xfrm>
            <a:custGeom>
              <a:avLst/>
              <a:gdLst>
                <a:gd name="T0" fmla="*/ 73 w 147"/>
                <a:gd name="T1" fmla="*/ 145 h 145"/>
                <a:gd name="T2" fmla="*/ 0 w 147"/>
                <a:gd name="T3" fmla="*/ 72 h 145"/>
                <a:gd name="T4" fmla="*/ 73 w 147"/>
                <a:gd name="T5" fmla="*/ 0 h 145"/>
                <a:gd name="T6" fmla="*/ 147 w 147"/>
                <a:gd name="T7" fmla="*/ 73 h 145"/>
                <a:gd name="T8" fmla="*/ 73 w 147"/>
                <a:gd name="T9" fmla="*/ 145 h 145"/>
              </a:gdLst>
              <a:ahLst/>
              <a:cxnLst>
                <a:cxn ang="0">
                  <a:pos x="T0" y="T1"/>
                </a:cxn>
                <a:cxn ang="0">
                  <a:pos x="T2" y="T3"/>
                </a:cxn>
                <a:cxn ang="0">
                  <a:pos x="T4" y="T5"/>
                </a:cxn>
                <a:cxn ang="0">
                  <a:pos x="T6" y="T7"/>
                </a:cxn>
                <a:cxn ang="0">
                  <a:pos x="T8" y="T9"/>
                </a:cxn>
              </a:cxnLst>
              <a:rect l="0" t="0" r="r" b="b"/>
              <a:pathLst>
                <a:path w="147" h="145">
                  <a:moveTo>
                    <a:pt x="73" y="145"/>
                  </a:moveTo>
                  <a:cubicBezTo>
                    <a:pt x="32" y="145"/>
                    <a:pt x="0" y="112"/>
                    <a:pt x="0" y="72"/>
                  </a:cubicBezTo>
                  <a:cubicBezTo>
                    <a:pt x="0" y="32"/>
                    <a:pt x="33" y="0"/>
                    <a:pt x="73" y="0"/>
                  </a:cubicBezTo>
                  <a:cubicBezTo>
                    <a:pt x="114" y="0"/>
                    <a:pt x="147" y="33"/>
                    <a:pt x="147" y="73"/>
                  </a:cubicBezTo>
                  <a:cubicBezTo>
                    <a:pt x="146" y="113"/>
                    <a:pt x="114" y="145"/>
                    <a:pt x="73" y="145"/>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grpSp>
      <p:sp>
        <p:nvSpPr>
          <p:cNvPr id="54" name="Circular Arrow 53"/>
          <p:cNvSpPr/>
          <p:nvPr/>
        </p:nvSpPr>
        <p:spPr bwMode="auto">
          <a:xfrm rot="14803869">
            <a:off x="5135988" y="1970554"/>
            <a:ext cx="1226556" cy="1226556"/>
          </a:xfrm>
          <a:prstGeom prst="circularArrow">
            <a:avLst>
              <a:gd name="adj1" fmla="val 14514"/>
              <a:gd name="adj2" fmla="val 1150113"/>
              <a:gd name="adj3" fmla="val 17836894"/>
              <a:gd name="adj4" fmla="val 13641790"/>
              <a:gd name="adj5" fmla="val 13683"/>
            </a:avLst>
          </a:prstGeom>
          <a:solidFill>
            <a:schemeClr val="accent5">
              <a:lumMod val="90000"/>
            </a:schemeClr>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grpSp>
        <p:nvGrpSpPr>
          <p:cNvPr id="55" name="Group 54"/>
          <p:cNvGrpSpPr/>
          <p:nvPr/>
        </p:nvGrpSpPr>
        <p:grpSpPr>
          <a:xfrm>
            <a:off x="8090395" y="2632378"/>
            <a:ext cx="453377" cy="317765"/>
            <a:chOff x="1525588" y="-1404938"/>
            <a:chExt cx="3587749" cy="2514601"/>
          </a:xfrm>
        </p:grpSpPr>
        <p:sp>
          <p:nvSpPr>
            <p:cNvPr id="56" name="Freeform 33"/>
            <p:cNvSpPr>
              <a:spLocks noEditPoints="1"/>
            </p:cNvSpPr>
            <p:nvPr/>
          </p:nvSpPr>
          <p:spPr bwMode="auto">
            <a:xfrm>
              <a:off x="1525588" y="-1404938"/>
              <a:ext cx="3587749" cy="2514601"/>
            </a:xfrm>
            <a:custGeom>
              <a:avLst/>
              <a:gdLst>
                <a:gd name="T0" fmla="*/ 1149 w 1191"/>
                <a:gd name="T1" fmla="*/ 432 h 833"/>
                <a:gd name="T2" fmla="*/ 1148 w 1191"/>
                <a:gd name="T3" fmla="*/ 321 h 833"/>
                <a:gd name="T4" fmla="*/ 1182 w 1191"/>
                <a:gd name="T5" fmla="*/ 241 h 833"/>
                <a:gd name="T6" fmla="*/ 1096 w 1191"/>
                <a:gd name="T7" fmla="*/ 156 h 833"/>
                <a:gd name="T8" fmla="*/ 1070 w 1191"/>
                <a:gd name="T9" fmla="*/ 80 h 833"/>
                <a:gd name="T10" fmla="*/ 928 w 1191"/>
                <a:gd name="T11" fmla="*/ 64 h 833"/>
                <a:gd name="T12" fmla="*/ 876 w 1191"/>
                <a:gd name="T13" fmla="*/ 40 h 833"/>
                <a:gd name="T14" fmla="*/ 697 w 1191"/>
                <a:gd name="T15" fmla="*/ 140 h 833"/>
                <a:gd name="T16" fmla="*/ 694 w 1191"/>
                <a:gd name="T17" fmla="*/ 236 h 833"/>
                <a:gd name="T18" fmla="*/ 644 w 1191"/>
                <a:gd name="T19" fmla="*/ 320 h 833"/>
                <a:gd name="T20" fmla="*/ 735 w 1191"/>
                <a:gd name="T21" fmla="*/ 446 h 833"/>
                <a:gd name="T22" fmla="*/ 772 w 1191"/>
                <a:gd name="T23" fmla="*/ 519 h 833"/>
                <a:gd name="T24" fmla="*/ 887 w 1191"/>
                <a:gd name="T25" fmla="*/ 516 h 833"/>
                <a:gd name="T26" fmla="*/ 976 w 1191"/>
                <a:gd name="T27" fmla="*/ 547 h 833"/>
                <a:gd name="T28" fmla="*/ 1049 w 1191"/>
                <a:gd name="T29" fmla="*/ 474 h 833"/>
                <a:gd name="T30" fmla="*/ 604 w 1191"/>
                <a:gd name="T31" fmla="*/ 808 h 833"/>
                <a:gd name="T32" fmla="*/ 650 w 1191"/>
                <a:gd name="T33" fmla="*/ 730 h 833"/>
                <a:gd name="T34" fmla="*/ 747 w 1191"/>
                <a:gd name="T35" fmla="*/ 596 h 833"/>
                <a:gd name="T36" fmla="*/ 695 w 1191"/>
                <a:gd name="T37" fmla="*/ 516 h 833"/>
                <a:gd name="T38" fmla="*/ 678 w 1191"/>
                <a:gd name="T39" fmla="*/ 400 h 833"/>
                <a:gd name="T40" fmla="*/ 565 w 1191"/>
                <a:gd name="T41" fmla="*/ 367 h 833"/>
                <a:gd name="T42" fmla="*/ 491 w 1191"/>
                <a:gd name="T43" fmla="*/ 312 h 833"/>
                <a:gd name="T44" fmla="*/ 395 w 1191"/>
                <a:gd name="T45" fmla="*/ 364 h 833"/>
                <a:gd name="T46" fmla="*/ 310 w 1191"/>
                <a:gd name="T47" fmla="*/ 363 h 833"/>
                <a:gd name="T48" fmla="*/ 243 w 1191"/>
                <a:gd name="T49" fmla="*/ 493 h 833"/>
                <a:gd name="T50" fmla="*/ 217 w 1191"/>
                <a:gd name="T51" fmla="*/ 577 h 833"/>
                <a:gd name="T52" fmla="*/ 257 w 1191"/>
                <a:gd name="T53" fmla="*/ 667 h 833"/>
                <a:gd name="T54" fmla="*/ 273 w 1191"/>
                <a:gd name="T55" fmla="*/ 745 h 833"/>
                <a:gd name="T56" fmla="*/ 373 w 1191"/>
                <a:gd name="T57" fmla="*/ 769 h 833"/>
                <a:gd name="T58" fmla="*/ 459 w 1191"/>
                <a:gd name="T59" fmla="*/ 831 h 833"/>
                <a:gd name="T60" fmla="*/ 546 w 1191"/>
                <a:gd name="T61" fmla="*/ 783 h 833"/>
                <a:gd name="T62" fmla="*/ 408 w 1191"/>
                <a:gd name="T63" fmla="*/ 175 h 833"/>
                <a:gd name="T64" fmla="*/ 340 w 1191"/>
                <a:gd name="T65" fmla="*/ 92 h 833"/>
                <a:gd name="T66" fmla="*/ 307 w 1191"/>
                <a:gd name="T67" fmla="*/ 25 h 833"/>
                <a:gd name="T68" fmla="*/ 225 w 1191"/>
                <a:gd name="T69" fmla="*/ 31 h 833"/>
                <a:gd name="T70" fmla="*/ 159 w 1191"/>
                <a:gd name="T71" fmla="*/ 7 h 833"/>
                <a:gd name="T72" fmla="*/ 95 w 1191"/>
                <a:gd name="T73" fmla="*/ 70 h 833"/>
                <a:gd name="T74" fmla="*/ 29 w 1191"/>
                <a:gd name="T75" fmla="*/ 99 h 833"/>
                <a:gd name="T76" fmla="*/ 31 w 1191"/>
                <a:gd name="T77" fmla="*/ 185 h 833"/>
                <a:gd name="T78" fmla="*/ 8 w 1191"/>
                <a:gd name="T79" fmla="*/ 253 h 833"/>
                <a:gd name="T80" fmla="*/ 76 w 1191"/>
                <a:gd name="T81" fmla="*/ 323 h 833"/>
                <a:gd name="T82" fmla="*/ 128 w 1191"/>
                <a:gd name="T83" fmla="*/ 363 h 833"/>
                <a:gd name="T84" fmla="*/ 211 w 1191"/>
                <a:gd name="T85" fmla="*/ 379 h 833"/>
                <a:gd name="T86" fmla="*/ 273 w 1191"/>
                <a:gd name="T87" fmla="*/ 362 h 833"/>
                <a:gd name="T88" fmla="*/ 336 w 1191"/>
                <a:gd name="T89" fmla="*/ 321 h 833"/>
                <a:gd name="T90" fmla="*/ 379 w 1191"/>
                <a:gd name="T91" fmla="*/ 271 h 833"/>
                <a:gd name="T92" fmla="*/ 401 w 1191"/>
                <a:gd name="T93" fmla="*/ 18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91" h="833">
                  <a:moveTo>
                    <a:pt x="1104" y="485"/>
                  </a:moveTo>
                  <a:cubicBezTo>
                    <a:pt x="1107" y="483"/>
                    <a:pt x="1109" y="482"/>
                    <a:pt x="1111" y="480"/>
                  </a:cubicBezTo>
                  <a:cubicBezTo>
                    <a:pt x="1124" y="464"/>
                    <a:pt x="1136" y="448"/>
                    <a:pt x="1149" y="432"/>
                  </a:cubicBezTo>
                  <a:cubicBezTo>
                    <a:pt x="1154" y="425"/>
                    <a:pt x="1150" y="420"/>
                    <a:pt x="1145" y="416"/>
                  </a:cubicBezTo>
                  <a:cubicBezTo>
                    <a:pt x="1124" y="400"/>
                    <a:pt x="1126" y="380"/>
                    <a:pt x="1136" y="358"/>
                  </a:cubicBezTo>
                  <a:cubicBezTo>
                    <a:pt x="1141" y="346"/>
                    <a:pt x="1144" y="333"/>
                    <a:pt x="1148" y="321"/>
                  </a:cubicBezTo>
                  <a:cubicBezTo>
                    <a:pt x="1150" y="314"/>
                    <a:pt x="1153" y="307"/>
                    <a:pt x="1160" y="307"/>
                  </a:cubicBezTo>
                  <a:cubicBezTo>
                    <a:pt x="1186" y="304"/>
                    <a:pt x="1191" y="289"/>
                    <a:pt x="1185" y="267"/>
                  </a:cubicBezTo>
                  <a:cubicBezTo>
                    <a:pt x="1183" y="259"/>
                    <a:pt x="1182" y="250"/>
                    <a:pt x="1182" y="241"/>
                  </a:cubicBezTo>
                  <a:cubicBezTo>
                    <a:pt x="1183" y="224"/>
                    <a:pt x="1174" y="220"/>
                    <a:pt x="1159" y="219"/>
                  </a:cubicBezTo>
                  <a:cubicBezTo>
                    <a:pt x="1149" y="219"/>
                    <a:pt x="1136" y="222"/>
                    <a:pt x="1128" y="211"/>
                  </a:cubicBezTo>
                  <a:cubicBezTo>
                    <a:pt x="1117" y="193"/>
                    <a:pt x="1107" y="174"/>
                    <a:pt x="1096" y="156"/>
                  </a:cubicBezTo>
                  <a:cubicBezTo>
                    <a:pt x="1092" y="150"/>
                    <a:pt x="1094" y="146"/>
                    <a:pt x="1096" y="140"/>
                  </a:cubicBezTo>
                  <a:cubicBezTo>
                    <a:pt x="1108" y="107"/>
                    <a:pt x="1108" y="107"/>
                    <a:pt x="1079" y="87"/>
                  </a:cubicBezTo>
                  <a:cubicBezTo>
                    <a:pt x="1076" y="84"/>
                    <a:pt x="1073" y="82"/>
                    <a:pt x="1070" y="80"/>
                  </a:cubicBezTo>
                  <a:cubicBezTo>
                    <a:pt x="1055" y="64"/>
                    <a:pt x="1041" y="64"/>
                    <a:pt x="1027" y="81"/>
                  </a:cubicBezTo>
                  <a:cubicBezTo>
                    <a:pt x="1022" y="88"/>
                    <a:pt x="1016" y="96"/>
                    <a:pt x="1006" y="91"/>
                  </a:cubicBezTo>
                  <a:cubicBezTo>
                    <a:pt x="980" y="81"/>
                    <a:pt x="950" y="83"/>
                    <a:pt x="928" y="64"/>
                  </a:cubicBezTo>
                  <a:cubicBezTo>
                    <a:pt x="927" y="62"/>
                    <a:pt x="926" y="60"/>
                    <a:pt x="926" y="58"/>
                  </a:cubicBezTo>
                  <a:cubicBezTo>
                    <a:pt x="922" y="36"/>
                    <a:pt x="910" y="32"/>
                    <a:pt x="890" y="38"/>
                  </a:cubicBezTo>
                  <a:cubicBezTo>
                    <a:pt x="886" y="39"/>
                    <a:pt x="881" y="39"/>
                    <a:pt x="876" y="40"/>
                  </a:cubicBezTo>
                  <a:cubicBezTo>
                    <a:pt x="844" y="44"/>
                    <a:pt x="844" y="44"/>
                    <a:pt x="838" y="75"/>
                  </a:cubicBezTo>
                  <a:cubicBezTo>
                    <a:pt x="836" y="91"/>
                    <a:pt x="772" y="128"/>
                    <a:pt x="756" y="123"/>
                  </a:cubicBezTo>
                  <a:cubicBezTo>
                    <a:pt x="720" y="110"/>
                    <a:pt x="720" y="110"/>
                    <a:pt x="697" y="140"/>
                  </a:cubicBezTo>
                  <a:cubicBezTo>
                    <a:pt x="692" y="147"/>
                    <a:pt x="688" y="153"/>
                    <a:pt x="683" y="159"/>
                  </a:cubicBezTo>
                  <a:cubicBezTo>
                    <a:pt x="677" y="166"/>
                    <a:pt x="677" y="171"/>
                    <a:pt x="684" y="176"/>
                  </a:cubicBezTo>
                  <a:cubicBezTo>
                    <a:pt x="706" y="193"/>
                    <a:pt x="704" y="214"/>
                    <a:pt x="694" y="236"/>
                  </a:cubicBezTo>
                  <a:cubicBezTo>
                    <a:pt x="689" y="247"/>
                    <a:pt x="686" y="258"/>
                    <a:pt x="684" y="269"/>
                  </a:cubicBezTo>
                  <a:cubicBezTo>
                    <a:pt x="681" y="279"/>
                    <a:pt x="676" y="287"/>
                    <a:pt x="664" y="289"/>
                  </a:cubicBezTo>
                  <a:cubicBezTo>
                    <a:pt x="645" y="291"/>
                    <a:pt x="637" y="300"/>
                    <a:pt x="644" y="320"/>
                  </a:cubicBezTo>
                  <a:cubicBezTo>
                    <a:pt x="646" y="324"/>
                    <a:pt x="645" y="329"/>
                    <a:pt x="645" y="334"/>
                  </a:cubicBezTo>
                  <a:cubicBezTo>
                    <a:pt x="648" y="371"/>
                    <a:pt x="648" y="371"/>
                    <a:pt x="685" y="376"/>
                  </a:cubicBezTo>
                  <a:cubicBezTo>
                    <a:pt x="700" y="378"/>
                    <a:pt x="739" y="432"/>
                    <a:pt x="735" y="446"/>
                  </a:cubicBezTo>
                  <a:cubicBezTo>
                    <a:pt x="735" y="447"/>
                    <a:pt x="734" y="448"/>
                    <a:pt x="734" y="449"/>
                  </a:cubicBezTo>
                  <a:cubicBezTo>
                    <a:pt x="722" y="483"/>
                    <a:pt x="722" y="483"/>
                    <a:pt x="751" y="504"/>
                  </a:cubicBezTo>
                  <a:cubicBezTo>
                    <a:pt x="758" y="509"/>
                    <a:pt x="766" y="514"/>
                    <a:pt x="772" y="519"/>
                  </a:cubicBezTo>
                  <a:cubicBezTo>
                    <a:pt x="779" y="525"/>
                    <a:pt x="786" y="525"/>
                    <a:pt x="791" y="518"/>
                  </a:cubicBezTo>
                  <a:cubicBezTo>
                    <a:pt x="807" y="495"/>
                    <a:pt x="827" y="496"/>
                    <a:pt x="850" y="506"/>
                  </a:cubicBezTo>
                  <a:cubicBezTo>
                    <a:pt x="862" y="511"/>
                    <a:pt x="875" y="513"/>
                    <a:pt x="887" y="516"/>
                  </a:cubicBezTo>
                  <a:cubicBezTo>
                    <a:pt x="893" y="518"/>
                    <a:pt x="899" y="520"/>
                    <a:pt x="902" y="527"/>
                  </a:cubicBezTo>
                  <a:cubicBezTo>
                    <a:pt x="916" y="556"/>
                    <a:pt x="917" y="556"/>
                    <a:pt x="948" y="551"/>
                  </a:cubicBezTo>
                  <a:cubicBezTo>
                    <a:pt x="957" y="550"/>
                    <a:pt x="966" y="548"/>
                    <a:pt x="976" y="547"/>
                  </a:cubicBezTo>
                  <a:cubicBezTo>
                    <a:pt x="984" y="547"/>
                    <a:pt x="990" y="544"/>
                    <a:pt x="989" y="534"/>
                  </a:cubicBezTo>
                  <a:cubicBezTo>
                    <a:pt x="986" y="511"/>
                    <a:pt x="999" y="500"/>
                    <a:pt x="1018" y="492"/>
                  </a:cubicBezTo>
                  <a:cubicBezTo>
                    <a:pt x="1029" y="487"/>
                    <a:pt x="1039" y="481"/>
                    <a:pt x="1049" y="474"/>
                  </a:cubicBezTo>
                  <a:cubicBezTo>
                    <a:pt x="1059" y="467"/>
                    <a:pt x="1068" y="467"/>
                    <a:pt x="1078" y="473"/>
                  </a:cubicBezTo>
                  <a:cubicBezTo>
                    <a:pt x="1086" y="477"/>
                    <a:pt x="1095" y="480"/>
                    <a:pt x="1104" y="485"/>
                  </a:cubicBezTo>
                  <a:close/>
                  <a:moveTo>
                    <a:pt x="604" y="808"/>
                  </a:moveTo>
                  <a:cubicBezTo>
                    <a:pt x="615" y="801"/>
                    <a:pt x="625" y="794"/>
                    <a:pt x="635" y="786"/>
                  </a:cubicBezTo>
                  <a:cubicBezTo>
                    <a:pt x="664" y="766"/>
                    <a:pt x="664" y="766"/>
                    <a:pt x="652" y="735"/>
                  </a:cubicBezTo>
                  <a:cubicBezTo>
                    <a:pt x="651" y="733"/>
                    <a:pt x="650" y="731"/>
                    <a:pt x="650" y="730"/>
                  </a:cubicBezTo>
                  <a:cubicBezTo>
                    <a:pt x="648" y="718"/>
                    <a:pt x="694" y="656"/>
                    <a:pt x="705" y="654"/>
                  </a:cubicBezTo>
                  <a:cubicBezTo>
                    <a:pt x="737" y="649"/>
                    <a:pt x="737" y="649"/>
                    <a:pt x="743" y="617"/>
                  </a:cubicBezTo>
                  <a:cubicBezTo>
                    <a:pt x="744" y="610"/>
                    <a:pt x="745" y="603"/>
                    <a:pt x="747" y="596"/>
                  </a:cubicBezTo>
                  <a:cubicBezTo>
                    <a:pt x="752" y="582"/>
                    <a:pt x="747" y="574"/>
                    <a:pt x="734" y="571"/>
                  </a:cubicBezTo>
                  <a:cubicBezTo>
                    <a:pt x="711" y="566"/>
                    <a:pt x="699" y="551"/>
                    <a:pt x="697" y="528"/>
                  </a:cubicBezTo>
                  <a:cubicBezTo>
                    <a:pt x="697" y="524"/>
                    <a:pt x="696" y="520"/>
                    <a:pt x="695" y="516"/>
                  </a:cubicBezTo>
                  <a:cubicBezTo>
                    <a:pt x="686" y="494"/>
                    <a:pt x="687" y="475"/>
                    <a:pt x="707" y="459"/>
                  </a:cubicBezTo>
                  <a:cubicBezTo>
                    <a:pt x="714" y="454"/>
                    <a:pt x="715" y="447"/>
                    <a:pt x="709" y="439"/>
                  </a:cubicBezTo>
                  <a:cubicBezTo>
                    <a:pt x="698" y="426"/>
                    <a:pt x="688" y="413"/>
                    <a:pt x="678" y="400"/>
                  </a:cubicBezTo>
                  <a:cubicBezTo>
                    <a:pt x="673" y="392"/>
                    <a:pt x="666" y="388"/>
                    <a:pt x="658" y="394"/>
                  </a:cubicBezTo>
                  <a:cubicBezTo>
                    <a:pt x="636" y="411"/>
                    <a:pt x="616" y="403"/>
                    <a:pt x="597" y="388"/>
                  </a:cubicBezTo>
                  <a:cubicBezTo>
                    <a:pt x="587" y="380"/>
                    <a:pt x="576" y="374"/>
                    <a:pt x="565" y="367"/>
                  </a:cubicBezTo>
                  <a:cubicBezTo>
                    <a:pt x="559" y="364"/>
                    <a:pt x="555" y="359"/>
                    <a:pt x="556" y="351"/>
                  </a:cubicBezTo>
                  <a:cubicBezTo>
                    <a:pt x="559" y="326"/>
                    <a:pt x="545" y="318"/>
                    <a:pt x="522" y="317"/>
                  </a:cubicBezTo>
                  <a:cubicBezTo>
                    <a:pt x="512" y="317"/>
                    <a:pt x="501" y="314"/>
                    <a:pt x="491" y="312"/>
                  </a:cubicBezTo>
                  <a:cubicBezTo>
                    <a:pt x="481" y="310"/>
                    <a:pt x="475" y="313"/>
                    <a:pt x="473" y="323"/>
                  </a:cubicBezTo>
                  <a:cubicBezTo>
                    <a:pt x="469" y="345"/>
                    <a:pt x="454" y="354"/>
                    <a:pt x="432" y="356"/>
                  </a:cubicBezTo>
                  <a:cubicBezTo>
                    <a:pt x="420" y="357"/>
                    <a:pt x="407" y="361"/>
                    <a:pt x="395" y="364"/>
                  </a:cubicBezTo>
                  <a:cubicBezTo>
                    <a:pt x="385" y="367"/>
                    <a:pt x="377" y="365"/>
                    <a:pt x="368" y="357"/>
                  </a:cubicBezTo>
                  <a:cubicBezTo>
                    <a:pt x="346" y="337"/>
                    <a:pt x="346" y="337"/>
                    <a:pt x="321" y="355"/>
                  </a:cubicBezTo>
                  <a:cubicBezTo>
                    <a:pt x="317" y="357"/>
                    <a:pt x="314" y="360"/>
                    <a:pt x="310" y="363"/>
                  </a:cubicBezTo>
                  <a:cubicBezTo>
                    <a:pt x="284" y="381"/>
                    <a:pt x="284" y="381"/>
                    <a:pt x="296" y="410"/>
                  </a:cubicBezTo>
                  <a:cubicBezTo>
                    <a:pt x="297" y="413"/>
                    <a:pt x="299" y="415"/>
                    <a:pt x="299" y="418"/>
                  </a:cubicBezTo>
                  <a:cubicBezTo>
                    <a:pt x="301" y="429"/>
                    <a:pt x="254" y="491"/>
                    <a:pt x="243" y="493"/>
                  </a:cubicBezTo>
                  <a:cubicBezTo>
                    <a:pt x="212" y="496"/>
                    <a:pt x="212" y="496"/>
                    <a:pt x="206" y="527"/>
                  </a:cubicBezTo>
                  <a:cubicBezTo>
                    <a:pt x="205" y="535"/>
                    <a:pt x="204" y="542"/>
                    <a:pt x="202" y="549"/>
                  </a:cubicBezTo>
                  <a:cubicBezTo>
                    <a:pt x="197" y="564"/>
                    <a:pt x="202" y="572"/>
                    <a:pt x="217" y="577"/>
                  </a:cubicBezTo>
                  <a:cubicBezTo>
                    <a:pt x="227" y="581"/>
                    <a:pt x="241" y="582"/>
                    <a:pt x="245" y="596"/>
                  </a:cubicBezTo>
                  <a:cubicBezTo>
                    <a:pt x="251" y="614"/>
                    <a:pt x="256" y="633"/>
                    <a:pt x="261" y="652"/>
                  </a:cubicBezTo>
                  <a:cubicBezTo>
                    <a:pt x="262" y="657"/>
                    <a:pt x="260" y="662"/>
                    <a:pt x="257" y="667"/>
                  </a:cubicBezTo>
                  <a:cubicBezTo>
                    <a:pt x="250" y="677"/>
                    <a:pt x="234" y="684"/>
                    <a:pt x="238" y="697"/>
                  </a:cubicBezTo>
                  <a:cubicBezTo>
                    <a:pt x="240" y="708"/>
                    <a:pt x="252" y="717"/>
                    <a:pt x="259" y="727"/>
                  </a:cubicBezTo>
                  <a:cubicBezTo>
                    <a:pt x="264" y="733"/>
                    <a:pt x="268" y="739"/>
                    <a:pt x="273" y="745"/>
                  </a:cubicBezTo>
                  <a:cubicBezTo>
                    <a:pt x="277" y="752"/>
                    <a:pt x="284" y="755"/>
                    <a:pt x="291" y="749"/>
                  </a:cubicBezTo>
                  <a:cubicBezTo>
                    <a:pt x="314" y="731"/>
                    <a:pt x="333" y="740"/>
                    <a:pt x="353" y="756"/>
                  </a:cubicBezTo>
                  <a:cubicBezTo>
                    <a:pt x="359" y="761"/>
                    <a:pt x="366" y="765"/>
                    <a:pt x="373" y="769"/>
                  </a:cubicBezTo>
                  <a:cubicBezTo>
                    <a:pt x="388" y="776"/>
                    <a:pt x="397" y="786"/>
                    <a:pt x="395" y="805"/>
                  </a:cubicBezTo>
                  <a:cubicBezTo>
                    <a:pt x="394" y="813"/>
                    <a:pt x="396" y="822"/>
                    <a:pt x="408" y="823"/>
                  </a:cubicBezTo>
                  <a:cubicBezTo>
                    <a:pt x="425" y="825"/>
                    <a:pt x="442" y="828"/>
                    <a:pt x="459" y="831"/>
                  </a:cubicBezTo>
                  <a:cubicBezTo>
                    <a:pt x="468" y="833"/>
                    <a:pt x="475" y="831"/>
                    <a:pt x="476" y="822"/>
                  </a:cubicBezTo>
                  <a:cubicBezTo>
                    <a:pt x="480" y="799"/>
                    <a:pt x="497" y="792"/>
                    <a:pt x="517" y="789"/>
                  </a:cubicBezTo>
                  <a:cubicBezTo>
                    <a:pt x="527" y="788"/>
                    <a:pt x="537" y="786"/>
                    <a:pt x="546" y="783"/>
                  </a:cubicBezTo>
                  <a:cubicBezTo>
                    <a:pt x="561" y="777"/>
                    <a:pt x="573" y="780"/>
                    <a:pt x="584" y="792"/>
                  </a:cubicBezTo>
                  <a:cubicBezTo>
                    <a:pt x="589" y="798"/>
                    <a:pt x="595" y="805"/>
                    <a:pt x="604" y="808"/>
                  </a:cubicBezTo>
                  <a:close/>
                  <a:moveTo>
                    <a:pt x="408" y="175"/>
                  </a:moveTo>
                  <a:cubicBezTo>
                    <a:pt x="406" y="163"/>
                    <a:pt x="403" y="150"/>
                    <a:pt x="401" y="137"/>
                  </a:cubicBezTo>
                  <a:cubicBezTo>
                    <a:pt x="401" y="131"/>
                    <a:pt x="398" y="127"/>
                    <a:pt x="392" y="128"/>
                  </a:cubicBezTo>
                  <a:cubicBezTo>
                    <a:pt x="362" y="135"/>
                    <a:pt x="353" y="110"/>
                    <a:pt x="340" y="92"/>
                  </a:cubicBezTo>
                  <a:cubicBezTo>
                    <a:pt x="333" y="83"/>
                    <a:pt x="330" y="75"/>
                    <a:pt x="336" y="65"/>
                  </a:cubicBezTo>
                  <a:cubicBezTo>
                    <a:pt x="344" y="51"/>
                    <a:pt x="339" y="43"/>
                    <a:pt x="326" y="37"/>
                  </a:cubicBezTo>
                  <a:cubicBezTo>
                    <a:pt x="319" y="34"/>
                    <a:pt x="313" y="30"/>
                    <a:pt x="307" y="25"/>
                  </a:cubicBezTo>
                  <a:cubicBezTo>
                    <a:pt x="298" y="17"/>
                    <a:pt x="290" y="17"/>
                    <a:pt x="282" y="28"/>
                  </a:cubicBezTo>
                  <a:cubicBezTo>
                    <a:pt x="274" y="40"/>
                    <a:pt x="264" y="41"/>
                    <a:pt x="251" y="37"/>
                  </a:cubicBezTo>
                  <a:cubicBezTo>
                    <a:pt x="243" y="34"/>
                    <a:pt x="234" y="33"/>
                    <a:pt x="225" y="31"/>
                  </a:cubicBezTo>
                  <a:cubicBezTo>
                    <a:pt x="213" y="29"/>
                    <a:pt x="203" y="26"/>
                    <a:pt x="199" y="11"/>
                  </a:cubicBezTo>
                  <a:cubicBezTo>
                    <a:pt x="198" y="3"/>
                    <a:pt x="192" y="0"/>
                    <a:pt x="183" y="3"/>
                  </a:cubicBezTo>
                  <a:cubicBezTo>
                    <a:pt x="175" y="5"/>
                    <a:pt x="167" y="7"/>
                    <a:pt x="159" y="7"/>
                  </a:cubicBezTo>
                  <a:cubicBezTo>
                    <a:pt x="143" y="8"/>
                    <a:pt x="135" y="15"/>
                    <a:pt x="138" y="32"/>
                  </a:cubicBezTo>
                  <a:cubicBezTo>
                    <a:pt x="139" y="41"/>
                    <a:pt x="134" y="46"/>
                    <a:pt x="127" y="50"/>
                  </a:cubicBezTo>
                  <a:cubicBezTo>
                    <a:pt x="116" y="56"/>
                    <a:pt x="105" y="63"/>
                    <a:pt x="95" y="70"/>
                  </a:cubicBezTo>
                  <a:cubicBezTo>
                    <a:pt x="88" y="76"/>
                    <a:pt x="81" y="77"/>
                    <a:pt x="73" y="72"/>
                  </a:cubicBezTo>
                  <a:cubicBezTo>
                    <a:pt x="58" y="63"/>
                    <a:pt x="47" y="67"/>
                    <a:pt x="40" y="83"/>
                  </a:cubicBezTo>
                  <a:cubicBezTo>
                    <a:pt x="37" y="89"/>
                    <a:pt x="33" y="94"/>
                    <a:pt x="29" y="99"/>
                  </a:cubicBezTo>
                  <a:cubicBezTo>
                    <a:pt x="21" y="108"/>
                    <a:pt x="21" y="116"/>
                    <a:pt x="31" y="123"/>
                  </a:cubicBezTo>
                  <a:cubicBezTo>
                    <a:pt x="42" y="131"/>
                    <a:pt x="44" y="142"/>
                    <a:pt x="39" y="154"/>
                  </a:cubicBezTo>
                  <a:cubicBezTo>
                    <a:pt x="35" y="164"/>
                    <a:pt x="33" y="175"/>
                    <a:pt x="31" y="185"/>
                  </a:cubicBezTo>
                  <a:cubicBezTo>
                    <a:pt x="30" y="194"/>
                    <a:pt x="26" y="201"/>
                    <a:pt x="17" y="203"/>
                  </a:cubicBezTo>
                  <a:cubicBezTo>
                    <a:pt x="3" y="206"/>
                    <a:pt x="0" y="214"/>
                    <a:pt x="4" y="227"/>
                  </a:cubicBezTo>
                  <a:cubicBezTo>
                    <a:pt x="7" y="236"/>
                    <a:pt x="8" y="244"/>
                    <a:pt x="8" y="253"/>
                  </a:cubicBezTo>
                  <a:cubicBezTo>
                    <a:pt x="9" y="262"/>
                    <a:pt x="14" y="267"/>
                    <a:pt x="22" y="266"/>
                  </a:cubicBezTo>
                  <a:cubicBezTo>
                    <a:pt x="55" y="262"/>
                    <a:pt x="61" y="290"/>
                    <a:pt x="76" y="308"/>
                  </a:cubicBezTo>
                  <a:cubicBezTo>
                    <a:pt x="80" y="313"/>
                    <a:pt x="78" y="319"/>
                    <a:pt x="76" y="323"/>
                  </a:cubicBezTo>
                  <a:cubicBezTo>
                    <a:pt x="64" y="342"/>
                    <a:pt x="75" y="351"/>
                    <a:pt x="90" y="358"/>
                  </a:cubicBezTo>
                  <a:cubicBezTo>
                    <a:pt x="95" y="360"/>
                    <a:pt x="99" y="363"/>
                    <a:pt x="103" y="366"/>
                  </a:cubicBezTo>
                  <a:cubicBezTo>
                    <a:pt x="113" y="375"/>
                    <a:pt x="121" y="373"/>
                    <a:pt x="128" y="363"/>
                  </a:cubicBezTo>
                  <a:cubicBezTo>
                    <a:pt x="136" y="352"/>
                    <a:pt x="146" y="351"/>
                    <a:pt x="158" y="355"/>
                  </a:cubicBezTo>
                  <a:cubicBezTo>
                    <a:pt x="167" y="358"/>
                    <a:pt x="176" y="359"/>
                    <a:pt x="186" y="360"/>
                  </a:cubicBezTo>
                  <a:cubicBezTo>
                    <a:pt x="198" y="362"/>
                    <a:pt x="207" y="366"/>
                    <a:pt x="211" y="379"/>
                  </a:cubicBezTo>
                  <a:cubicBezTo>
                    <a:pt x="213" y="389"/>
                    <a:pt x="219" y="391"/>
                    <a:pt x="229" y="389"/>
                  </a:cubicBezTo>
                  <a:cubicBezTo>
                    <a:pt x="237" y="386"/>
                    <a:pt x="245" y="385"/>
                    <a:pt x="254" y="384"/>
                  </a:cubicBezTo>
                  <a:cubicBezTo>
                    <a:pt x="267" y="382"/>
                    <a:pt x="275" y="377"/>
                    <a:pt x="273" y="362"/>
                  </a:cubicBezTo>
                  <a:cubicBezTo>
                    <a:pt x="271" y="354"/>
                    <a:pt x="276" y="349"/>
                    <a:pt x="283" y="344"/>
                  </a:cubicBezTo>
                  <a:cubicBezTo>
                    <a:pt x="294" y="338"/>
                    <a:pt x="304" y="331"/>
                    <a:pt x="314" y="323"/>
                  </a:cubicBezTo>
                  <a:cubicBezTo>
                    <a:pt x="322" y="318"/>
                    <a:pt x="329" y="316"/>
                    <a:pt x="336" y="321"/>
                  </a:cubicBezTo>
                  <a:cubicBezTo>
                    <a:pt x="354" y="333"/>
                    <a:pt x="364" y="325"/>
                    <a:pt x="372" y="309"/>
                  </a:cubicBezTo>
                  <a:cubicBezTo>
                    <a:pt x="374" y="304"/>
                    <a:pt x="377" y="300"/>
                    <a:pt x="381" y="296"/>
                  </a:cubicBezTo>
                  <a:cubicBezTo>
                    <a:pt x="389" y="287"/>
                    <a:pt x="389" y="279"/>
                    <a:pt x="379" y="271"/>
                  </a:cubicBezTo>
                  <a:cubicBezTo>
                    <a:pt x="369" y="263"/>
                    <a:pt x="366" y="253"/>
                    <a:pt x="371" y="241"/>
                  </a:cubicBezTo>
                  <a:cubicBezTo>
                    <a:pt x="374" y="234"/>
                    <a:pt x="375" y="227"/>
                    <a:pt x="377" y="220"/>
                  </a:cubicBezTo>
                  <a:cubicBezTo>
                    <a:pt x="379" y="205"/>
                    <a:pt x="383" y="191"/>
                    <a:pt x="401" y="188"/>
                  </a:cubicBezTo>
                  <a:cubicBezTo>
                    <a:pt x="408" y="187"/>
                    <a:pt x="410" y="182"/>
                    <a:pt x="408" y="175"/>
                  </a:cubicBezTo>
                  <a:close/>
                </a:path>
              </a:pathLst>
            </a:custGeom>
            <a:solidFill>
              <a:srgbClr val="FD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57" name="Freeform 34"/>
            <p:cNvSpPr>
              <a:spLocks noEditPoints="1"/>
            </p:cNvSpPr>
            <p:nvPr/>
          </p:nvSpPr>
          <p:spPr bwMode="auto">
            <a:xfrm>
              <a:off x="3444875" y="-1308100"/>
              <a:ext cx="1668462" cy="1581151"/>
            </a:xfrm>
            <a:custGeom>
              <a:avLst/>
              <a:gdLst>
                <a:gd name="T0" fmla="*/ 467 w 554"/>
                <a:gd name="T1" fmla="*/ 453 h 524"/>
                <a:gd name="T2" fmla="*/ 441 w 554"/>
                <a:gd name="T3" fmla="*/ 441 h 524"/>
                <a:gd name="T4" fmla="*/ 412 w 554"/>
                <a:gd name="T5" fmla="*/ 442 h 524"/>
                <a:gd name="T6" fmla="*/ 381 w 554"/>
                <a:gd name="T7" fmla="*/ 460 h 524"/>
                <a:gd name="T8" fmla="*/ 352 w 554"/>
                <a:gd name="T9" fmla="*/ 502 h 524"/>
                <a:gd name="T10" fmla="*/ 339 w 554"/>
                <a:gd name="T11" fmla="*/ 515 h 524"/>
                <a:gd name="T12" fmla="*/ 311 w 554"/>
                <a:gd name="T13" fmla="*/ 519 h 524"/>
                <a:gd name="T14" fmla="*/ 265 w 554"/>
                <a:gd name="T15" fmla="*/ 495 h 524"/>
                <a:gd name="T16" fmla="*/ 250 w 554"/>
                <a:gd name="T17" fmla="*/ 484 h 524"/>
                <a:gd name="T18" fmla="*/ 213 w 554"/>
                <a:gd name="T19" fmla="*/ 474 h 524"/>
                <a:gd name="T20" fmla="*/ 154 w 554"/>
                <a:gd name="T21" fmla="*/ 486 h 524"/>
                <a:gd name="T22" fmla="*/ 135 w 554"/>
                <a:gd name="T23" fmla="*/ 487 h 524"/>
                <a:gd name="T24" fmla="*/ 114 w 554"/>
                <a:gd name="T25" fmla="*/ 472 h 524"/>
                <a:gd name="T26" fmla="*/ 97 w 554"/>
                <a:gd name="T27" fmla="*/ 417 h 524"/>
                <a:gd name="T28" fmla="*/ 98 w 554"/>
                <a:gd name="T29" fmla="*/ 414 h 524"/>
                <a:gd name="T30" fmla="*/ 48 w 554"/>
                <a:gd name="T31" fmla="*/ 344 h 524"/>
                <a:gd name="T32" fmla="*/ 8 w 554"/>
                <a:gd name="T33" fmla="*/ 302 h 524"/>
                <a:gd name="T34" fmla="*/ 7 w 554"/>
                <a:gd name="T35" fmla="*/ 288 h 524"/>
                <a:gd name="T36" fmla="*/ 27 w 554"/>
                <a:gd name="T37" fmla="*/ 257 h 524"/>
                <a:gd name="T38" fmla="*/ 47 w 554"/>
                <a:gd name="T39" fmla="*/ 237 h 524"/>
                <a:gd name="T40" fmla="*/ 57 w 554"/>
                <a:gd name="T41" fmla="*/ 204 h 524"/>
                <a:gd name="T42" fmla="*/ 47 w 554"/>
                <a:gd name="T43" fmla="*/ 144 h 524"/>
                <a:gd name="T44" fmla="*/ 46 w 554"/>
                <a:gd name="T45" fmla="*/ 127 h 524"/>
                <a:gd name="T46" fmla="*/ 60 w 554"/>
                <a:gd name="T47" fmla="*/ 108 h 524"/>
                <a:gd name="T48" fmla="*/ 119 w 554"/>
                <a:gd name="T49" fmla="*/ 91 h 524"/>
                <a:gd name="T50" fmla="*/ 201 w 554"/>
                <a:gd name="T51" fmla="*/ 43 h 524"/>
                <a:gd name="T52" fmla="*/ 239 w 554"/>
                <a:gd name="T53" fmla="*/ 8 h 524"/>
                <a:gd name="T54" fmla="*/ 253 w 554"/>
                <a:gd name="T55" fmla="*/ 6 h 524"/>
                <a:gd name="T56" fmla="*/ 289 w 554"/>
                <a:gd name="T57" fmla="*/ 26 h 524"/>
                <a:gd name="T58" fmla="*/ 291 w 554"/>
                <a:gd name="T59" fmla="*/ 32 h 524"/>
                <a:gd name="T60" fmla="*/ 369 w 554"/>
                <a:gd name="T61" fmla="*/ 59 h 524"/>
                <a:gd name="T62" fmla="*/ 390 w 554"/>
                <a:gd name="T63" fmla="*/ 49 h 524"/>
                <a:gd name="T64" fmla="*/ 433 w 554"/>
                <a:gd name="T65" fmla="*/ 48 h 524"/>
                <a:gd name="T66" fmla="*/ 442 w 554"/>
                <a:gd name="T67" fmla="*/ 55 h 524"/>
                <a:gd name="T68" fmla="*/ 459 w 554"/>
                <a:gd name="T69" fmla="*/ 108 h 524"/>
                <a:gd name="T70" fmla="*/ 459 w 554"/>
                <a:gd name="T71" fmla="*/ 124 h 524"/>
                <a:gd name="T72" fmla="*/ 491 w 554"/>
                <a:gd name="T73" fmla="*/ 179 h 524"/>
                <a:gd name="T74" fmla="*/ 522 w 554"/>
                <a:gd name="T75" fmla="*/ 187 h 524"/>
                <a:gd name="T76" fmla="*/ 545 w 554"/>
                <a:gd name="T77" fmla="*/ 209 h 524"/>
                <a:gd name="T78" fmla="*/ 548 w 554"/>
                <a:gd name="T79" fmla="*/ 235 h 524"/>
                <a:gd name="T80" fmla="*/ 523 w 554"/>
                <a:gd name="T81" fmla="*/ 275 h 524"/>
                <a:gd name="T82" fmla="*/ 511 w 554"/>
                <a:gd name="T83" fmla="*/ 289 h 524"/>
                <a:gd name="T84" fmla="*/ 499 w 554"/>
                <a:gd name="T85" fmla="*/ 326 h 524"/>
                <a:gd name="T86" fmla="*/ 508 w 554"/>
                <a:gd name="T87" fmla="*/ 384 h 524"/>
                <a:gd name="T88" fmla="*/ 512 w 554"/>
                <a:gd name="T89" fmla="*/ 400 h 524"/>
                <a:gd name="T90" fmla="*/ 474 w 554"/>
                <a:gd name="T91" fmla="*/ 448 h 524"/>
                <a:gd name="T92" fmla="*/ 467 w 554"/>
                <a:gd name="T93" fmla="*/ 453 h 524"/>
                <a:gd name="T94" fmla="*/ 283 w 554"/>
                <a:gd name="T95" fmla="*/ 163 h 524"/>
                <a:gd name="T96" fmla="*/ 177 w 554"/>
                <a:gd name="T97" fmla="*/ 266 h 524"/>
                <a:gd name="T98" fmla="*/ 283 w 554"/>
                <a:gd name="T99" fmla="*/ 371 h 524"/>
                <a:gd name="T100" fmla="*/ 388 w 554"/>
                <a:gd name="T101" fmla="*/ 266 h 524"/>
                <a:gd name="T102" fmla="*/ 283 w 554"/>
                <a:gd name="T103" fmla="*/ 1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4" h="524">
                  <a:moveTo>
                    <a:pt x="467" y="453"/>
                  </a:moveTo>
                  <a:cubicBezTo>
                    <a:pt x="458" y="448"/>
                    <a:pt x="449" y="445"/>
                    <a:pt x="441" y="441"/>
                  </a:cubicBezTo>
                  <a:cubicBezTo>
                    <a:pt x="431" y="435"/>
                    <a:pt x="422" y="435"/>
                    <a:pt x="412" y="442"/>
                  </a:cubicBezTo>
                  <a:cubicBezTo>
                    <a:pt x="402" y="449"/>
                    <a:pt x="392" y="455"/>
                    <a:pt x="381" y="460"/>
                  </a:cubicBezTo>
                  <a:cubicBezTo>
                    <a:pt x="362" y="468"/>
                    <a:pt x="349" y="479"/>
                    <a:pt x="352" y="502"/>
                  </a:cubicBezTo>
                  <a:cubicBezTo>
                    <a:pt x="353" y="512"/>
                    <a:pt x="347" y="515"/>
                    <a:pt x="339" y="515"/>
                  </a:cubicBezTo>
                  <a:cubicBezTo>
                    <a:pt x="329" y="516"/>
                    <a:pt x="320" y="518"/>
                    <a:pt x="311" y="519"/>
                  </a:cubicBezTo>
                  <a:cubicBezTo>
                    <a:pt x="280" y="524"/>
                    <a:pt x="279" y="524"/>
                    <a:pt x="265" y="495"/>
                  </a:cubicBezTo>
                  <a:cubicBezTo>
                    <a:pt x="262" y="488"/>
                    <a:pt x="256" y="486"/>
                    <a:pt x="250" y="484"/>
                  </a:cubicBezTo>
                  <a:cubicBezTo>
                    <a:pt x="238" y="481"/>
                    <a:pt x="225" y="479"/>
                    <a:pt x="213" y="474"/>
                  </a:cubicBezTo>
                  <a:cubicBezTo>
                    <a:pt x="190" y="464"/>
                    <a:pt x="170" y="463"/>
                    <a:pt x="154" y="486"/>
                  </a:cubicBezTo>
                  <a:cubicBezTo>
                    <a:pt x="149" y="493"/>
                    <a:pt x="142" y="493"/>
                    <a:pt x="135" y="487"/>
                  </a:cubicBezTo>
                  <a:cubicBezTo>
                    <a:pt x="129" y="482"/>
                    <a:pt x="121" y="477"/>
                    <a:pt x="114" y="472"/>
                  </a:cubicBezTo>
                  <a:cubicBezTo>
                    <a:pt x="85" y="451"/>
                    <a:pt x="85" y="451"/>
                    <a:pt x="97" y="417"/>
                  </a:cubicBezTo>
                  <a:cubicBezTo>
                    <a:pt x="97" y="416"/>
                    <a:pt x="98" y="415"/>
                    <a:pt x="98" y="414"/>
                  </a:cubicBezTo>
                  <a:cubicBezTo>
                    <a:pt x="102" y="400"/>
                    <a:pt x="63" y="346"/>
                    <a:pt x="48" y="344"/>
                  </a:cubicBezTo>
                  <a:cubicBezTo>
                    <a:pt x="11" y="339"/>
                    <a:pt x="11" y="339"/>
                    <a:pt x="8" y="302"/>
                  </a:cubicBezTo>
                  <a:cubicBezTo>
                    <a:pt x="8" y="297"/>
                    <a:pt x="9" y="292"/>
                    <a:pt x="7" y="288"/>
                  </a:cubicBezTo>
                  <a:cubicBezTo>
                    <a:pt x="0" y="268"/>
                    <a:pt x="8" y="259"/>
                    <a:pt x="27" y="257"/>
                  </a:cubicBezTo>
                  <a:cubicBezTo>
                    <a:pt x="39" y="255"/>
                    <a:pt x="44" y="247"/>
                    <a:pt x="47" y="237"/>
                  </a:cubicBezTo>
                  <a:cubicBezTo>
                    <a:pt x="49" y="226"/>
                    <a:pt x="52" y="215"/>
                    <a:pt x="57" y="204"/>
                  </a:cubicBezTo>
                  <a:cubicBezTo>
                    <a:pt x="67" y="182"/>
                    <a:pt x="69" y="161"/>
                    <a:pt x="47" y="144"/>
                  </a:cubicBezTo>
                  <a:cubicBezTo>
                    <a:pt x="40" y="139"/>
                    <a:pt x="40" y="134"/>
                    <a:pt x="46" y="127"/>
                  </a:cubicBezTo>
                  <a:cubicBezTo>
                    <a:pt x="51" y="121"/>
                    <a:pt x="55" y="115"/>
                    <a:pt x="60" y="108"/>
                  </a:cubicBezTo>
                  <a:cubicBezTo>
                    <a:pt x="83" y="78"/>
                    <a:pt x="83" y="78"/>
                    <a:pt x="119" y="91"/>
                  </a:cubicBezTo>
                  <a:cubicBezTo>
                    <a:pt x="135" y="96"/>
                    <a:pt x="199" y="59"/>
                    <a:pt x="201" y="43"/>
                  </a:cubicBezTo>
                  <a:cubicBezTo>
                    <a:pt x="207" y="12"/>
                    <a:pt x="207" y="12"/>
                    <a:pt x="239" y="8"/>
                  </a:cubicBezTo>
                  <a:cubicBezTo>
                    <a:pt x="244" y="7"/>
                    <a:pt x="249" y="7"/>
                    <a:pt x="253" y="6"/>
                  </a:cubicBezTo>
                  <a:cubicBezTo>
                    <a:pt x="273" y="0"/>
                    <a:pt x="285" y="4"/>
                    <a:pt x="289" y="26"/>
                  </a:cubicBezTo>
                  <a:cubicBezTo>
                    <a:pt x="289" y="28"/>
                    <a:pt x="290" y="30"/>
                    <a:pt x="291" y="32"/>
                  </a:cubicBezTo>
                  <a:cubicBezTo>
                    <a:pt x="313" y="51"/>
                    <a:pt x="343" y="49"/>
                    <a:pt x="369" y="59"/>
                  </a:cubicBezTo>
                  <a:cubicBezTo>
                    <a:pt x="379" y="64"/>
                    <a:pt x="385" y="56"/>
                    <a:pt x="390" y="49"/>
                  </a:cubicBezTo>
                  <a:cubicBezTo>
                    <a:pt x="404" y="32"/>
                    <a:pt x="418" y="32"/>
                    <a:pt x="433" y="48"/>
                  </a:cubicBezTo>
                  <a:cubicBezTo>
                    <a:pt x="436" y="50"/>
                    <a:pt x="439" y="52"/>
                    <a:pt x="442" y="55"/>
                  </a:cubicBezTo>
                  <a:cubicBezTo>
                    <a:pt x="471" y="75"/>
                    <a:pt x="471" y="75"/>
                    <a:pt x="459" y="108"/>
                  </a:cubicBezTo>
                  <a:cubicBezTo>
                    <a:pt x="457" y="114"/>
                    <a:pt x="455" y="118"/>
                    <a:pt x="459" y="124"/>
                  </a:cubicBezTo>
                  <a:cubicBezTo>
                    <a:pt x="470" y="142"/>
                    <a:pt x="480" y="161"/>
                    <a:pt x="491" y="179"/>
                  </a:cubicBezTo>
                  <a:cubicBezTo>
                    <a:pt x="499" y="190"/>
                    <a:pt x="512" y="187"/>
                    <a:pt x="522" y="187"/>
                  </a:cubicBezTo>
                  <a:cubicBezTo>
                    <a:pt x="537" y="188"/>
                    <a:pt x="546" y="192"/>
                    <a:pt x="545" y="209"/>
                  </a:cubicBezTo>
                  <a:cubicBezTo>
                    <a:pt x="545" y="218"/>
                    <a:pt x="546" y="227"/>
                    <a:pt x="548" y="235"/>
                  </a:cubicBezTo>
                  <a:cubicBezTo>
                    <a:pt x="554" y="257"/>
                    <a:pt x="549" y="272"/>
                    <a:pt x="523" y="275"/>
                  </a:cubicBezTo>
                  <a:cubicBezTo>
                    <a:pt x="516" y="275"/>
                    <a:pt x="513" y="282"/>
                    <a:pt x="511" y="289"/>
                  </a:cubicBezTo>
                  <a:cubicBezTo>
                    <a:pt x="507" y="301"/>
                    <a:pt x="504" y="314"/>
                    <a:pt x="499" y="326"/>
                  </a:cubicBezTo>
                  <a:cubicBezTo>
                    <a:pt x="489" y="348"/>
                    <a:pt x="487" y="368"/>
                    <a:pt x="508" y="384"/>
                  </a:cubicBezTo>
                  <a:cubicBezTo>
                    <a:pt x="513" y="388"/>
                    <a:pt x="517" y="393"/>
                    <a:pt x="512" y="400"/>
                  </a:cubicBezTo>
                  <a:cubicBezTo>
                    <a:pt x="499" y="416"/>
                    <a:pt x="487" y="432"/>
                    <a:pt x="474" y="448"/>
                  </a:cubicBezTo>
                  <a:cubicBezTo>
                    <a:pt x="472" y="450"/>
                    <a:pt x="470" y="451"/>
                    <a:pt x="467" y="453"/>
                  </a:cubicBezTo>
                  <a:close/>
                  <a:moveTo>
                    <a:pt x="283" y="163"/>
                  </a:moveTo>
                  <a:cubicBezTo>
                    <a:pt x="226" y="163"/>
                    <a:pt x="178" y="210"/>
                    <a:pt x="177" y="266"/>
                  </a:cubicBezTo>
                  <a:cubicBezTo>
                    <a:pt x="177" y="323"/>
                    <a:pt x="226" y="372"/>
                    <a:pt x="283" y="371"/>
                  </a:cubicBezTo>
                  <a:cubicBezTo>
                    <a:pt x="341" y="371"/>
                    <a:pt x="389" y="324"/>
                    <a:pt x="388" y="266"/>
                  </a:cubicBezTo>
                  <a:cubicBezTo>
                    <a:pt x="388" y="209"/>
                    <a:pt x="341" y="163"/>
                    <a:pt x="283" y="163"/>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58" name="Freeform 35"/>
            <p:cNvSpPr>
              <a:spLocks noEditPoints="1"/>
            </p:cNvSpPr>
            <p:nvPr/>
          </p:nvSpPr>
          <p:spPr bwMode="auto">
            <a:xfrm>
              <a:off x="2119313" y="-468313"/>
              <a:ext cx="1671637" cy="1577976"/>
            </a:xfrm>
            <a:custGeom>
              <a:avLst/>
              <a:gdLst>
                <a:gd name="T0" fmla="*/ 407 w 555"/>
                <a:gd name="T1" fmla="*/ 498 h 523"/>
                <a:gd name="T2" fmla="*/ 387 w 555"/>
                <a:gd name="T3" fmla="*/ 482 h 523"/>
                <a:gd name="T4" fmla="*/ 349 w 555"/>
                <a:gd name="T5" fmla="*/ 473 h 523"/>
                <a:gd name="T6" fmla="*/ 320 w 555"/>
                <a:gd name="T7" fmla="*/ 479 h 523"/>
                <a:gd name="T8" fmla="*/ 279 w 555"/>
                <a:gd name="T9" fmla="*/ 512 h 523"/>
                <a:gd name="T10" fmla="*/ 262 w 555"/>
                <a:gd name="T11" fmla="*/ 521 h 523"/>
                <a:gd name="T12" fmla="*/ 211 w 555"/>
                <a:gd name="T13" fmla="*/ 513 h 523"/>
                <a:gd name="T14" fmla="*/ 198 w 555"/>
                <a:gd name="T15" fmla="*/ 495 h 523"/>
                <a:gd name="T16" fmla="*/ 176 w 555"/>
                <a:gd name="T17" fmla="*/ 459 h 523"/>
                <a:gd name="T18" fmla="*/ 156 w 555"/>
                <a:gd name="T19" fmla="*/ 446 h 523"/>
                <a:gd name="T20" fmla="*/ 94 w 555"/>
                <a:gd name="T21" fmla="*/ 439 h 523"/>
                <a:gd name="T22" fmla="*/ 76 w 555"/>
                <a:gd name="T23" fmla="*/ 435 h 523"/>
                <a:gd name="T24" fmla="*/ 62 w 555"/>
                <a:gd name="T25" fmla="*/ 417 h 523"/>
                <a:gd name="T26" fmla="*/ 41 w 555"/>
                <a:gd name="T27" fmla="*/ 387 h 523"/>
                <a:gd name="T28" fmla="*/ 60 w 555"/>
                <a:gd name="T29" fmla="*/ 357 h 523"/>
                <a:gd name="T30" fmla="*/ 64 w 555"/>
                <a:gd name="T31" fmla="*/ 342 h 523"/>
                <a:gd name="T32" fmla="*/ 48 w 555"/>
                <a:gd name="T33" fmla="*/ 286 h 523"/>
                <a:gd name="T34" fmla="*/ 20 w 555"/>
                <a:gd name="T35" fmla="*/ 267 h 523"/>
                <a:gd name="T36" fmla="*/ 5 w 555"/>
                <a:gd name="T37" fmla="*/ 239 h 523"/>
                <a:gd name="T38" fmla="*/ 9 w 555"/>
                <a:gd name="T39" fmla="*/ 217 h 523"/>
                <a:gd name="T40" fmla="*/ 46 w 555"/>
                <a:gd name="T41" fmla="*/ 183 h 523"/>
                <a:gd name="T42" fmla="*/ 102 w 555"/>
                <a:gd name="T43" fmla="*/ 108 h 523"/>
                <a:gd name="T44" fmla="*/ 99 w 555"/>
                <a:gd name="T45" fmla="*/ 100 h 523"/>
                <a:gd name="T46" fmla="*/ 113 w 555"/>
                <a:gd name="T47" fmla="*/ 53 h 523"/>
                <a:gd name="T48" fmla="*/ 124 w 555"/>
                <a:gd name="T49" fmla="*/ 45 h 523"/>
                <a:gd name="T50" fmla="*/ 171 w 555"/>
                <a:gd name="T51" fmla="*/ 47 h 523"/>
                <a:gd name="T52" fmla="*/ 198 w 555"/>
                <a:gd name="T53" fmla="*/ 54 h 523"/>
                <a:gd name="T54" fmla="*/ 235 w 555"/>
                <a:gd name="T55" fmla="*/ 46 h 523"/>
                <a:gd name="T56" fmla="*/ 276 w 555"/>
                <a:gd name="T57" fmla="*/ 13 h 523"/>
                <a:gd name="T58" fmla="*/ 294 w 555"/>
                <a:gd name="T59" fmla="*/ 2 h 523"/>
                <a:gd name="T60" fmla="*/ 325 w 555"/>
                <a:gd name="T61" fmla="*/ 7 h 523"/>
                <a:gd name="T62" fmla="*/ 359 w 555"/>
                <a:gd name="T63" fmla="*/ 41 h 523"/>
                <a:gd name="T64" fmla="*/ 368 w 555"/>
                <a:gd name="T65" fmla="*/ 57 h 523"/>
                <a:gd name="T66" fmla="*/ 400 w 555"/>
                <a:gd name="T67" fmla="*/ 78 h 523"/>
                <a:gd name="T68" fmla="*/ 461 w 555"/>
                <a:gd name="T69" fmla="*/ 84 h 523"/>
                <a:gd name="T70" fmla="*/ 481 w 555"/>
                <a:gd name="T71" fmla="*/ 90 h 523"/>
                <a:gd name="T72" fmla="*/ 512 w 555"/>
                <a:gd name="T73" fmla="*/ 129 h 523"/>
                <a:gd name="T74" fmla="*/ 510 w 555"/>
                <a:gd name="T75" fmla="*/ 149 h 523"/>
                <a:gd name="T76" fmla="*/ 498 w 555"/>
                <a:gd name="T77" fmla="*/ 206 h 523"/>
                <a:gd name="T78" fmla="*/ 500 w 555"/>
                <a:gd name="T79" fmla="*/ 218 h 523"/>
                <a:gd name="T80" fmla="*/ 537 w 555"/>
                <a:gd name="T81" fmla="*/ 261 h 523"/>
                <a:gd name="T82" fmla="*/ 550 w 555"/>
                <a:gd name="T83" fmla="*/ 286 h 523"/>
                <a:gd name="T84" fmla="*/ 546 w 555"/>
                <a:gd name="T85" fmla="*/ 307 h 523"/>
                <a:gd name="T86" fmla="*/ 508 w 555"/>
                <a:gd name="T87" fmla="*/ 344 h 523"/>
                <a:gd name="T88" fmla="*/ 453 w 555"/>
                <a:gd name="T89" fmla="*/ 420 h 523"/>
                <a:gd name="T90" fmla="*/ 455 w 555"/>
                <a:gd name="T91" fmla="*/ 425 h 523"/>
                <a:gd name="T92" fmla="*/ 438 w 555"/>
                <a:gd name="T93" fmla="*/ 476 h 523"/>
                <a:gd name="T94" fmla="*/ 407 w 555"/>
                <a:gd name="T95" fmla="*/ 498 h 523"/>
                <a:gd name="T96" fmla="*/ 277 w 555"/>
                <a:gd name="T97" fmla="*/ 367 h 523"/>
                <a:gd name="T98" fmla="*/ 384 w 555"/>
                <a:gd name="T99" fmla="*/ 261 h 523"/>
                <a:gd name="T100" fmla="*/ 277 w 555"/>
                <a:gd name="T101" fmla="*/ 155 h 523"/>
                <a:gd name="T102" fmla="*/ 171 w 555"/>
                <a:gd name="T103" fmla="*/ 260 h 523"/>
                <a:gd name="T104" fmla="*/ 277 w 555"/>
                <a:gd name="T105" fmla="*/ 367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5" h="523">
                  <a:moveTo>
                    <a:pt x="407" y="498"/>
                  </a:moveTo>
                  <a:cubicBezTo>
                    <a:pt x="398" y="495"/>
                    <a:pt x="392" y="488"/>
                    <a:pt x="387" y="482"/>
                  </a:cubicBezTo>
                  <a:cubicBezTo>
                    <a:pt x="376" y="470"/>
                    <a:pt x="364" y="467"/>
                    <a:pt x="349" y="473"/>
                  </a:cubicBezTo>
                  <a:cubicBezTo>
                    <a:pt x="340" y="476"/>
                    <a:pt x="330" y="478"/>
                    <a:pt x="320" y="479"/>
                  </a:cubicBezTo>
                  <a:cubicBezTo>
                    <a:pt x="300" y="482"/>
                    <a:pt x="283" y="489"/>
                    <a:pt x="279" y="512"/>
                  </a:cubicBezTo>
                  <a:cubicBezTo>
                    <a:pt x="278" y="521"/>
                    <a:pt x="271" y="523"/>
                    <a:pt x="262" y="521"/>
                  </a:cubicBezTo>
                  <a:cubicBezTo>
                    <a:pt x="245" y="518"/>
                    <a:pt x="228" y="515"/>
                    <a:pt x="211" y="513"/>
                  </a:cubicBezTo>
                  <a:cubicBezTo>
                    <a:pt x="199" y="512"/>
                    <a:pt x="197" y="503"/>
                    <a:pt x="198" y="495"/>
                  </a:cubicBezTo>
                  <a:cubicBezTo>
                    <a:pt x="200" y="476"/>
                    <a:pt x="191" y="466"/>
                    <a:pt x="176" y="459"/>
                  </a:cubicBezTo>
                  <a:cubicBezTo>
                    <a:pt x="169" y="455"/>
                    <a:pt x="162" y="451"/>
                    <a:pt x="156" y="446"/>
                  </a:cubicBezTo>
                  <a:cubicBezTo>
                    <a:pt x="136" y="430"/>
                    <a:pt x="117" y="421"/>
                    <a:pt x="94" y="439"/>
                  </a:cubicBezTo>
                  <a:cubicBezTo>
                    <a:pt x="87" y="445"/>
                    <a:pt x="80" y="442"/>
                    <a:pt x="76" y="435"/>
                  </a:cubicBezTo>
                  <a:cubicBezTo>
                    <a:pt x="71" y="429"/>
                    <a:pt x="67" y="423"/>
                    <a:pt x="62" y="417"/>
                  </a:cubicBezTo>
                  <a:cubicBezTo>
                    <a:pt x="55" y="407"/>
                    <a:pt x="43" y="398"/>
                    <a:pt x="41" y="387"/>
                  </a:cubicBezTo>
                  <a:cubicBezTo>
                    <a:pt x="37" y="374"/>
                    <a:pt x="53" y="367"/>
                    <a:pt x="60" y="357"/>
                  </a:cubicBezTo>
                  <a:cubicBezTo>
                    <a:pt x="63" y="352"/>
                    <a:pt x="65" y="347"/>
                    <a:pt x="64" y="342"/>
                  </a:cubicBezTo>
                  <a:cubicBezTo>
                    <a:pt x="59" y="323"/>
                    <a:pt x="54" y="304"/>
                    <a:pt x="48" y="286"/>
                  </a:cubicBezTo>
                  <a:cubicBezTo>
                    <a:pt x="44" y="272"/>
                    <a:pt x="30" y="271"/>
                    <a:pt x="20" y="267"/>
                  </a:cubicBezTo>
                  <a:cubicBezTo>
                    <a:pt x="5" y="262"/>
                    <a:pt x="0" y="254"/>
                    <a:pt x="5" y="239"/>
                  </a:cubicBezTo>
                  <a:cubicBezTo>
                    <a:pt x="7" y="232"/>
                    <a:pt x="8" y="225"/>
                    <a:pt x="9" y="217"/>
                  </a:cubicBezTo>
                  <a:cubicBezTo>
                    <a:pt x="15" y="186"/>
                    <a:pt x="15" y="186"/>
                    <a:pt x="46" y="183"/>
                  </a:cubicBezTo>
                  <a:cubicBezTo>
                    <a:pt x="57" y="181"/>
                    <a:pt x="104" y="119"/>
                    <a:pt x="102" y="108"/>
                  </a:cubicBezTo>
                  <a:cubicBezTo>
                    <a:pt x="102" y="105"/>
                    <a:pt x="100" y="103"/>
                    <a:pt x="99" y="100"/>
                  </a:cubicBezTo>
                  <a:cubicBezTo>
                    <a:pt x="87" y="71"/>
                    <a:pt x="87" y="71"/>
                    <a:pt x="113" y="53"/>
                  </a:cubicBezTo>
                  <a:cubicBezTo>
                    <a:pt x="117" y="50"/>
                    <a:pt x="120" y="47"/>
                    <a:pt x="124" y="45"/>
                  </a:cubicBezTo>
                  <a:cubicBezTo>
                    <a:pt x="149" y="27"/>
                    <a:pt x="149" y="27"/>
                    <a:pt x="171" y="47"/>
                  </a:cubicBezTo>
                  <a:cubicBezTo>
                    <a:pt x="180" y="55"/>
                    <a:pt x="188" y="57"/>
                    <a:pt x="198" y="54"/>
                  </a:cubicBezTo>
                  <a:cubicBezTo>
                    <a:pt x="210" y="51"/>
                    <a:pt x="223" y="47"/>
                    <a:pt x="235" y="46"/>
                  </a:cubicBezTo>
                  <a:cubicBezTo>
                    <a:pt x="257" y="44"/>
                    <a:pt x="272" y="35"/>
                    <a:pt x="276" y="13"/>
                  </a:cubicBezTo>
                  <a:cubicBezTo>
                    <a:pt x="278" y="3"/>
                    <a:pt x="284" y="0"/>
                    <a:pt x="294" y="2"/>
                  </a:cubicBezTo>
                  <a:cubicBezTo>
                    <a:pt x="304" y="4"/>
                    <a:pt x="315" y="7"/>
                    <a:pt x="325" y="7"/>
                  </a:cubicBezTo>
                  <a:cubicBezTo>
                    <a:pt x="348" y="8"/>
                    <a:pt x="362" y="16"/>
                    <a:pt x="359" y="41"/>
                  </a:cubicBezTo>
                  <a:cubicBezTo>
                    <a:pt x="358" y="49"/>
                    <a:pt x="362" y="54"/>
                    <a:pt x="368" y="57"/>
                  </a:cubicBezTo>
                  <a:cubicBezTo>
                    <a:pt x="379" y="64"/>
                    <a:pt x="390" y="70"/>
                    <a:pt x="400" y="78"/>
                  </a:cubicBezTo>
                  <a:cubicBezTo>
                    <a:pt x="419" y="93"/>
                    <a:pt x="439" y="101"/>
                    <a:pt x="461" y="84"/>
                  </a:cubicBezTo>
                  <a:cubicBezTo>
                    <a:pt x="469" y="78"/>
                    <a:pt x="476" y="82"/>
                    <a:pt x="481" y="90"/>
                  </a:cubicBezTo>
                  <a:cubicBezTo>
                    <a:pt x="491" y="103"/>
                    <a:pt x="501" y="116"/>
                    <a:pt x="512" y="129"/>
                  </a:cubicBezTo>
                  <a:cubicBezTo>
                    <a:pt x="518" y="137"/>
                    <a:pt x="517" y="144"/>
                    <a:pt x="510" y="149"/>
                  </a:cubicBezTo>
                  <a:cubicBezTo>
                    <a:pt x="490" y="165"/>
                    <a:pt x="489" y="184"/>
                    <a:pt x="498" y="206"/>
                  </a:cubicBezTo>
                  <a:cubicBezTo>
                    <a:pt x="499" y="210"/>
                    <a:pt x="500" y="214"/>
                    <a:pt x="500" y="218"/>
                  </a:cubicBezTo>
                  <a:cubicBezTo>
                    <a:pt x="502" y="241"/>
                    <a:pt x="514" y="256"/>
                    <a:pt x="537" y="261"/>
                  </a:cubicBezTo>
                  <a:cubicBezTo>
                    <a:pt x="550" y="264"/>
                    <a:pt x="555" y="272"/>
                    <a:pt x="550" y="286"/>
                  </a:cubicBezTo>
                  <a:cubicBezTo>
                    <a:pt x="548" y="293"/>
                    <a:pt x="547" y="300"/>
                    <a:pt x="546" y="307"/>
                  </a:cubicBezTo>
                  <a:cubicBezTo>
                    <a:pt x="540" y="339"/>
                    <a:pt x="540" y="339"/>
                    <a:pt x="508" y="344"/>
                  </a:cubicBezTo>
                  <a:cubicBezTo>
                    <a:pt x="497" y="346"/>
                    <a:pt x="451" y="408"/>
                    <a:pt x="453" y="420"/>
                  </a:cubicBezTo>
                  <a:cubicBezTo>
                    <a:pt x="453" y="421"/>
                    <a:pt x="454" y="423"/>
                    <a:pt x="455" y="425"/>
                  </a:cubicBezTo>
                  <a:cubicBezTo>
                    <a:pt x="467" y="456"/>
                    <a:pt x="467" y="456"/>
                    <a:pt x="438" y="476"/>
                  </a:cubicBezTo>
                  <a:cubicBezTo>
                    <a:pt x="428" y="484"/>
                    <a:pt x="418" y="491"/>
                    <a:pt x="407" y="498"/>
                  </a:cubicBezTo>
                  <a:close/>
                  <a:moveTo>
                    <a:pt x="277" y="367"/>
                  </a:moveTo>
                  <a:cubicBezTo>
                    <a:pt x="337" y="367"/>
                    <a:pt x="384" y="320"/>
                    <a:pt x="384" y="261"/>
                  </a:cubicBezTo>
                  <a:cubicBezTo>
                    <a:pt x="384" y="202"/>
                    <a:pt x="336" y="155"/>
                    <a:pt x="277" y="155"/>
                  </a:cubicBezTo>
                  <a:cubicBezTo>
                    <a:pt x="218" y="155"/>
                    <a:pt x="171" y="202"/>
                    <a:pt x="171" y="260"/>
                  </a:cubicBezTo>
                  <a:cubicBezTo>
                    <a:pt x="170" y="320"/>
                    <a:pt x="217" y="367"/>
                    <a:pt x="277" y="367"/>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59" name="Freeform 36"/>
            <p:cNvSpPr>
              <a:spLocks noEditPoints="1"/>
            </p:cNvSpPr>
            <p:nvPr/>
          </p:nvSpPr>
          <p:spPr bwMode="auto">
            <a:xfrm>
              <a:off x="1525588" y="-1404938"/>
              <a:ext cx="1235075" cy="1181100"/>
            </a:xfrm>
            <a:custGeom>
              <a:avLst/>
              <a:gdLst>
                <a:gd name="T0" fmla="*/ 408 w 410"/>
                <a:gd name="T1" fmla="*/ 175 h 391"/>
                <a:gd name="T2" fmla="*/ 401 w 410"/>
                <a:gd name="T3" fmla="*/ 188 h 391"/>
                <a:gd name="T4" fmla="*/ 377 w 410"/>
                <a:gd name="T5" fmla="*/ 220 h 391"/>
                <a:gd name="T6" fmla="*/ 371 w 410"/>
                <a:gd name="T7" fmla="*/ 241 h 391"/>
                <a:gd name="T8" fmla="*/ 379 w 410"/>
                <a:gd name="T9" fmla="*/ 271 h 391"/>
                <a:gd name="T10" fmla="*/ 381 w 410"/>
                <a:gd name="T11" fmla="*/ 296 h 391"/>
                <a:gd name="T12" fmla="*/ 372 w 410"/>
                <a:gd name="T13" fmla="*/ 309 h 391"/>
                <a:gd name="T14" fmla="*/ 336 w 410"/>
                <a:gd name="T15" fmla="*/ 321 h 391"/>
                <a:gd name="T16" fmla="*/ 314 w 410"/>
                <a:gd name="T17" fmla="*/ 323 h 391"/>
                <a:gd name="T18" fmla="*/ 283 w 410"/>
                <a:gd name="T19" fmla="*/ 344 h 391"/>
                <a:gd name="T20" fmla="*/ 273 w 410"/>
                <a:gd name="T21" fmla="*/ 362 h 391"/>
                <a:gd name="T22" fmla="*/ 254 w 410"/>
                <a:gd name="T23" fmla="*/ 384 h 391"/>
                <a:gd name="T24" fmla="*/ 229 w 410"/>
                <a:gd name="T25" fmla="*/ 389 h 391"/>
                <a:gd name="T26" fmla="*/ 211 w 410"/>
                <a:gd name="T27" fmla="*/ 379 h 391"/>
                <a:gd name="T28" fmla="*/ 186 w 410"/>
                <a:gd name="T29" fmla="*/ 360 h 391"/>
                <a:gd name="T30" fmla="*/ 158 w 410"/>
                <a:gd name="T31" fmla="*/ 355 h 391"/>
                <a:gd name="T32" fmla="*/ 128 w 410"/>
                <a:gd name="T33" fmla="*/ 363 h 391"/>
                <a:gd name="T34" fmla="*/ 103 w 410"/>
                <a:gd name="T35" fmla="*/ 366 h 391"/>
                <a:gd name="T36" fmla="*/ 90 w 410"/>
                <a:gd name="T37" fmla="*/ 358 h 391"/>
                <a:gd name="T38" fmla="*/ 76 w 410"/>
                <a:gd name="T39" fmla="*/ 323 h 391"/>
                <a:gd name="T40" fmla="*/ 76 w 410"/>
                <a:gd name="T41" fmla="*/ 308 h 391"/>
                <a:gd name="T42" fmla="*/ 22 w 410"/>
                <a:gd name="T43" fmla="*/ 266 h 391"/>
                <a:gd name="T44" fmla="*/ 8 w 410"/>
                <a:gd name="T45" fmla="*/ 253 h 391"/>
                <a:gd name="T46" fmla="*/ 4 w 410"/>
                <a:gd name="T47" fmla="*/ 227 h 391"/>
                <a:gd name="T48" fmla="*/ 17 w 410"/>
                <a:gd name="T49" fmla="*/ 203 h 391"/>
                <a:gd name="T50" fmla="*/ 31 w 410"/>
                <a:gd name="T51" fmla="*/ 185 h 391"/>
                <a:gd name="T52" fmla="*/ 39 w 410"/>
                <a:gd name="T53" fmla="*/ 154 h 391"/>
                <a:gd name="T54" fmla="*/ 31 w 410"/>
                <a:gd name="T55" fmla="*/ 123 h 391"/>
                <a:gd name="T56" fmla="*/ 29 w 410"/>
                <a:gd name="T57" fmla="*/ 99 h 391"/>
                <a:gd name="T58" fmla="*/ 40 w 410"/>
                <a:gd name="T59" fmla="*/ 83 h 391"/>
                <a:gd name="T60" fmla="*/ 73 w 410"/>
                <a:gd name="T61" fmla="*/ 72 h 391"/>
                <a:gd name="T62" fmla="*/ 95 w 410"/>
                <a:gd name="T63" fmla="*/ 70 h 391"/>
                <a:gd name="T64" fmla="*/ 127 w 410"/>
                <a:gd name="T65" fmla="*/ 50 h 391"/>
                <a:gd name="T66" fmla="*/ 138 w 410"/>
                <a:gd name="T67" fmla="*/ 32 h 391"/>
                <a:gd name="T68" fmla="*/ 159 w 410"/>
                <a:gd name="T69" fmla="*/ 7 h 391"/>
                <a:gd name="T70" fmla="*/ 183 w 410"/>
                <a:gd name="T71" fmla="*/ 3 h 391"/>
                <a:gd name="T72" fmla="*/ 199 w 410"/>
                <a:gd name="T73" fmla="*/ 11 h 391"/>
                <a:gd name="T74" fmla="*/ 225 w 410"/>
                <a:gd name="T75" fmla="*/ 31 h 391"/>
                <a:gd name="T76" fmla="*/ 251 w 410"/>
                <a:gd name="T77" fmla="*/ 37 h 391"/>
                <a:gd name="T78" fmla="*/ 282 w 410"/>
                <a:gd name="T79" fmla="*/ 28 h 391"/>
                <a:gd name="T80" fmla="*/ 307 w 410"/>
                <a:gd name="T81" fmla="*/ 25 h 391"/>
                <a:gd name="T82" fmla="*/ 326 w 410"/>
                <a:gd name="T83" fmla="*/ 37 h 391"/>
                <a:gd name="T84" fmla="*/ 336 w 410"/>
                <a:gd name="T85" fmla="*/ 65 h 391"/>
                <a:gd name="T86" fmla="*/ 340 w 410"/>
                <a:gd name="T87" fmla="*/ 92 h 391"/>
                <a:gd name="T88" fmla="*/ 392 w 410"/>
                <a:gd name="T89" fmla="*/ 128 h 391"/>
                <a:gd name="T90" fmla="*/ 401 w 410"/>
                <a:gd name="T91" fmla="*/ 137 h 391"/>
                <a:gd name="T92" fmla="*/ 408 w 410"/>
                <a:gd name="T93" fmla="*/ 175 h 391"/>
                <a:gd name="T94" fmla="*/ 206 w 410"/>
                <a:gd name="T95" fmla="*/ 269 h 391"/>
                <a:gd name="T96" fmla="*/ 280 w 410"/>
                <a:gd name="T97" fmla="*/ 197 h 391"/>
                <a:gd name="T98" fmla="*/ 206 w 410"/>
                <a:gd name="T99" fmla="*/ 124 h 391"/>
                <a:gd name="T100" fmla="*/ 133 w 410"/>
                <a:gd name="T101" fmla="*/ 196 h 391"/>
                <a:gd name="T102" fmla="*/ 206 w 410"/>
                <a:gd name="T103" fmla="*/ 26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0" h="391">
                  <a:moveTo>
                    <a:pt x="408" y="175"/>
                  </a:moveTo>
                  <a:cubicBezTo>
                    <a:pt x="410" y="182"/>
                    <a:pt x="408" y="187"/>
                    <a:pt x="401" y="188"/>
                  </a:cubicBezTo>
                  <a:cubicBezTo>
                    <a:pt x="383" y="191"/>
                    <a:pt x="379" y="205"/>
                    <a:pt x="377" y="220"/>
                  </a:cubicBezTo>
                  <a:cubicBezTo>
                    <a:pt x="375" y="227"/>
                    <a:pt x="374" y="234"/>
                    <a:pt x="371" y="241"/>
                  </a:cubicBezTo>
                  <a:cubicBezTo>
                    <a:pt x="366" y="253"/>
                    <a:pt x="369" y="263"/>
                    <a:pt x="379" y="271"/>
                  </a:cubicBezTo>
                  <a:cubicBezTo>
                    <a:pt x="389" y="279"/>
                    <a:pt x="389" y="287"/>
                    <a:pt x="381" y="296"/>
                  </a:cubicBezTo>
                  <a:cubicBezTo>
                    <a:pt x="377" y="300"/>
                    <a:pt x="374" y="304"/>
                    <a:pt x="372" y="309"/>
                  </a:cubicBezTo>
                  <a:cubicBezTo>
                    <a:pt x="364" y="325"/>
                    <a:pt x="354" y="333"/>
                    <a:pt x="336" y="321"/>
                  </a:cubicBezTo>
                  <a:cubicBezTo>
                    <a:pt x="329" y="316"/>
                    <a:pt x="322" y="318"/>
                    <a:pt x="314" y="323"/>
                  </a:cubicBezTo>
                  <a:cubicBezTo>
                    <a:pt x="304" y="331"/>
                    <a:pt x="294" y="338"/>
                    <a:pt x="283" y="344"/>
                  </a:cubicBezTo>
                  <a:cubicBezTo>
                    <a:pt x="276" y="349"/>
                    <a:pt x="271" y="354"/>
                    <a:pt x="273" y="362"/>
                  </a:cubicBezTo>
                  <a:cubicBezTo>
                    <a:pt x="275" y="377"/>
                    <a:pt x="267" y="382"/>
                    <a:pt x="254" y="384"/>
                  </a:cubicBezTo>
                  <a:cubicBezTo>
                    <a:pt x="245" y="385"/>
                    <a:pt x="237" y="386"/>
                    <a:pt x="229" y="389"/>
                  </a:cubicBezTo>
                  <a:cubicBezTo>
                    <a:pt x="219" y="391"/>
                    <a:pt x="213" y="389"/>
                    <a:pt x="211" y="379"/>
                  </a:cubicBezTo>
                  <a:cubicBezTo>
                    <a:pt x="207" y="366"/>
                    <a:pt x="198" y="362"/>
                    <a:pt x="186" y="360"/>
                  </a:cubicBezTo>
                  <a:cubicBezTo>
                    <a:pt x="176" y="359"/>
                    <a:pt x="167" y="358"/>
                    <a:pt x="158" y="355"/>
                  </a:cubicBezTo>
                  <a:cubicBezTo>
                    <a:pt x="146" y="351"/>
                    <a:pt x="136" y="352"/>
                    <a:pt x="128" y="363"/>
                  </a:cubicBezTo>
                  <a:cubicBezTo>
                    <a:pt x="121" y="373"/>
                    <a:pt x="113" y="375"/>
                    <a:pt x="103" y="366"/>
                  </a:cubicBezTo>
                  <a:cubicBezTo>
                    <a:pt x="99" y="363"/>
                    <a:pt x="95" y="360"/>
                    <a:pt x="90" y="358"/>
                  </a:cubicBezTo>
                  <a:cubicBezTo>
                    <a:pt x="75" y="351"/>
                    <a:pt x="64" y="342"/>
                    <a:pt x="76" y="323"/>
                  </a:cubicBezTo>
                  <a:cubicBezTo>
                    <a:pt x="78" y="319"/>
                    <a:pt x="80" y="313"/>
                    <a:pt x="76" y="308"/>
                  </a:cubicBezTo>
                  <a:cubicBezTo>
                    <a:pt x="61" y="290"/>
                    <a:pt x="55" y="262"/>
                    <a:pt x="22" y="266"/>
                  </a:cubicBezTo>
                  <a:cubicBezTo>
                    <a:pt x="14" y="267"/>
                    <a:pt x="9" y="262"/>
                    <a:pt x="8" y="253"/>
                  </a:cubicBezTo>
                  <a:cubicBezTo>
                    <a:pt x="8" y="244"/>
                    <a:pt x="7" y="236"/>
                    <a:pt x="4" y="227"/>
                  </a:cubicBezTo>
                  <a:cubicBezTo>
                    <a:pt x="0" y="214"/>
                    <a:pt x="3" y="206"/>
                    <a:pt x="17" y="203"/>
                  </a:cubicBezTo>
                  <a:cubicBezTo>
                    <a:pt x="26" y="201"/>
                    <a:pt x="30" y="194"/>
                    <a:pt x="31" y="185"/>
                  </a:cubicBezTo>
                  <a:cubicBezTo>
                    <a:pt x="33" y="175"/>
                    <a:pt x="35" y="164"/>
                    <a:pt x="39" y="154"/>
                  </a:cubicBezTo>
                  <a:cubicBezTo>
                    <a:pt x="44" y="142"/>
                    <a:pt x="42" y="131"/>
                    <a:pt x="31" y="123"/>
                  </a:cubicBezTo>
                  <a:cubicBezTo>
                    <a:pt x="21" y="116"/>
                    <a:pt x="21" y="108"/>
                    <a:pt x="29" y="99"/>
                  </a:cubicBezTo>
                  <a:cubicBezTo>
                    <a:pt x="33" y="94"/>
                    <a:pt x="37" y="89"/>
                    <a:pt x="40" y="83"/>
                  </a:cubicBezTo>
                  <a:cubicBezTo>
                    <a:pt x="47" y="67"/>
                    <a:pt x="58" y="63"/>
                    <a:pt x="73" y="72"/>
                  </a:cubicBezTo>
                  <a:cubicBezTo>
                    <a:pt x="81" y="77"/>
                    <a:pt x="88" y="76"/>
                    <a:pt x="95" y="70"/>
                  </a:cubicBezTo>
                  <a:cubicBezTo>
                    <a:pt x="105" y="63"/>
                    <a:pt x="116" y="56"/>
                    <a:pt x="127" y="50"/>
                  </a:cubicBezTo>
                  <a:cubicBezTo>
                    <a:pt x="134" y="46"/>
                    <a:pt x="139" y="41"/>
                    <a:pt x="138" y="32"/>
                  </a:cubicBezTo>
                  <a:cubicBezTo>
                    <a:pt x="135" y="15"/>
                    <a:pt x="143" y="8"/>
                    <a:pt x="159" y="7"/>
                  </a:cubicBezTo>
                  <a:cubicBezTo>
                    <a:pt x="167" y="7"/>
                    <a:pt x="175" y="5"/>
                    <a:pt x="183" y="3"/>
                  </a:cubicBezTo>
                  <a:cubicBezTo>
                    <a:pt x="192" y="0"/>
                    <a:pt x="198" y="3"/>
                    <a:pt x="199" y="11"/>
                  </a:cubicBezTo>
                  <a:cubicBezTo>
                    <a:pt x="203" y="26"/>
                    <a:pt x="213" y="29"/>
                    <a:pt x="225" y="31"/>
                  </a:cubicBezTo>
                  <a:cubicBezTo>
                    <a:pt x="234" y="33"/>
                    <a:pt x="243" y="34"/>
                    <a:pt x="251" y="37"/>
                  </a:cubicBezTo>
                  <a:cubicBezTo>
                    <a:pt x="264" y="41"/>
                    <a:pt x="274" y="40"/>
                    <a:pt x="282" y="28"/>
                  </a:cubicBezTo>
                  <a:cubicBezTo>
                    <a:pt x="290" y="17"/>
                    <a:pt x="298" y="17"/>
                    <a:pt x="307" y="25"/>
                  </a:cubicBezTo>
                  <a:cubicBezTo>
                    <a:pt x="313" y="30"/>
                    <a:pt x="319" y="34"/>
                    <a:pt x="326" y="37"/>
                  </a:cubicBezTo>
                  <a:cubicBezTo>
                    <a:pt x="339" y="43"/>
                    <a:pt x="344" y="51"/>
                    <a:pt x="336" y="65"/>
                  </a:cubicBezTo>
                  <a:cubicBezTo>
                    <a:pt x="330" y="75"/>
                    <a:pt x="333" y="83"/>
                    <a:pt x="340" y="92"/>
                  </a:cubicBezTo>
                  <a:cubicBezTo>
                    <a:pt x="353" y="110"/>
                    <a:pt x="362" y="135"/>
                    <a:pt x="392" y="128"/>
                  </a:cubicBezTo>
                  <a:cubicBezTo>
                    <a:pt x="398" y="127"/>
                    <a:pt x="401" y="131"/>
                    <a:pt x="401" y="137"/>
                  </a:cubicBezTo>
                  <a:cubicBezTo>
                    <a:pt x="403" y="150"/>
                    <a:pt x="406" y="163"/>
                    <a:pt x="408" y="175"/>
                  </a:cubicBezTo>
                  <a:close/>
                  <a:moveTo>
                    <a:pt x="206" y="269"/>
                  </a:moveTo>
                  <a:cubicBezTo>
                    <a:pt x="247" y="269"/>
                    <a:pt x="279" y="237"/>
                    <a:pt x="280" y="197"/>
                  </a:cubicBezTo>
                  <a:cubicBezTo>
                    <a:pt x="280" y="157"/>
                    <a:pt x="247" y="124"/>
                    <a:pt x="206" y="124"/>
                  </a:cubicBezTo>
                  <a:cubicBezTo>
                    <a:pt x="166" y="124"/>
                    <a:pt x="133" y="156"/>
                    <a:pt x="133" y="196"/>
                  </a:cubicBezTo>
                  <a:cubicBezTo>
                    <a:pt x="133" y="236"/>
                    <a:pt x="165" y="269"/>
                    <a:pt x="206" y="269"/>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60" name="Freeform 37"/>
            <p:cNvSpPr>
              <a:spLocks/>
            </p:cNvSpPr>
            <p:nvPr/>
          </p:nvSpPr>
          <p:spPr bwMode="auto">
            <a:xfrm>
              <a:off x="3978275" y="-815975"/>
              <a:ext cx="638175" cy="630238"/>
            </a:xfrm>
            <a:custGeom>
              <a:avLst/>
              <a:gdLst>
                <a:gd name="T0" fmla="*/ 106 w 212"/>
                <a:gd name="T1" fmla="*/ 0 h 209"/>
                <a:gd name="T2" fmla="*/ 211 w 212"/>
                <a:gd name="T3" fmla="*/ 103 h 209"/>
                <a:gd name="T4" fmla="*/ 106 w 212"/>
                <a:gd name="T5" fmla="*/ 208 h 209"/>
                <a:gd name="T6" fmla="*/ 0 w 212"/>
                <a:gd name="T7" fmla="*/ 103 h 209"/>
                <a:gd name="T8" fmla="*/ 106 w 212"/>
                <a:gd name="T9" fmla="*/ 0 h 209"/>
              </a:gdLst>
              <a:ahLst/>
              <a:cxnLst>
                <a:cxn ang="0">
                  <a:pos x="T0" y="T1"/>
                </a:cxn>
                <a:cxn ang="0">
                  <a:pos x="T2" y="T3"/>
                </a:cxn>
                <a:cxn ang="0">
                  <a:pos x="T4" y="T5"/>
                </a:cxn>
                <a:cxn ang="0">
                  <a:pos x="T6" y="T7"/>
                </a:cxn>
                <a:cxn ang="0">
                  <a:pos x="T8" y="T9"/>
                </a:cxn>
              </a:cxnLst>
              <a:rect l="0" t="0" r="r" b="b"/>
              <a:pathLst>
                <a:path w="212" h="209">
                  <a:moveTo>
                    <a:pt x="106" y="0"/>
                  </a:moveTo>
                  <a:cubicBezTo>
                    <a:pt x="164" y="0"/>
                    <a:pt x="211" y="46"/>
                    <a:pt x="211" y="103"/>
                  </a:cubicBezTo>
                  <a:cubicBezTo>
                    <a:pt x="212" y="161"/>
                    <a:pt x="164" y="208"/>
                    <a:pt x="106" y="208"/>
                  </a:cubicBezTo>
                  <a:cubicBezTo>
                    <a:pt x="49" y="209"/>
                    <a:pt x="0" y="160"/>
                    <a:pt x="0" y="103"/>
                  </a:cubicBezTo>
                  <a:cubicBezTo>
                    <a:pt x="1" y="47"/>
                    <a:pt x="49" y="0"/>
                    <a:pt x="106" y="0"/>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61" name="Freeform 38"/>
            <p:cNvSpPr>
              <a:spLocks/>
            </p:cNvSpPr>
            <p:nvPr/>
          </p:nvSpPr>
          <p:spPr bwMode="auto">
            <a:xfrm>
              <a:off x="2632075" y="-1587"/>
              <a:ext cx="644525" cy="639763"/>
            </a:xfrm>
            <a:custGeom>
              <a:avLst/>
              <a:gdLst>
                <a:gd name="T0" fmla="*/ 107 w 214"/>
                <a:gd name="T1" fmla="*/ 212 h 212"/>
                <a:gd name="T2" fmla="*/ 1 w 214"/>
                <a:gd name="T3" fmla="*/ 105 h 212"/>
                <a:gd name="T4" fmla="*/ 107 w 214"/>
                <a:gd name="T5" fmla="*/ 0 h 212"/>
                <a:gd name="T6" fmla="*/ 214 w 214"/>
                <a:gd name="T7" fmla="*/ 106 h 212"/>
                <a:gd name="T8" fmla="*/ 107 w 214"/>
                <a:gd name="T9" fmla="*/ 212 h 212"/>
              </a:gdLst>
              <a:ahLst/>
              <a:cxnLst>
                <a:cxn ang="0">
                  <a:pos x="T0" y="T1"/>
                </a:cxn>
                <a:cxn ang="0">
                  <a:pos x="T2" y="T3"/>
                </a:cxn>
                <a:cxn ang="0">
                  <a:pos x="T4" y="T5"/>
                </a:cxn>
                <a:cxn ang="0">
                  <a:pos x="T6" y="T7"/>
                </a:cxn>
                <a:cxn ang="0">
                  <a:pos x="T8" y="T9"/>
                </a:cxn>
              </a:cxnLst>
              <a:rect l="0" t="0" r="r" b="b"/>
              <a:pathLst>
                <a:path w="214" h="212">
                  <a:moveTo>
                    <a:pt x="107" y="212"/>
                  </a:moveTo>
                  <a:cubicBezTo>
                    <a:pt x="47" y="212"/>
                    <a:pt x="0" y="165"/>
                    <a:pt x="1" y="105"/>
                  </a:cubicBezTo>
                  <a:cubicBezTo>
                    <a:pt x="1" y="47"/>
                    <a:pt x="48" y="0"/>
                    <a:pt x="107" y="0"/>
                  </a:cubicBezTo>
                  <a:cubicBezTo>
                    <a:pt x="166" y="0"/>
                    <a:pt x="214" y="47"/>
                    <a:pt x="214" y="106"/>
                  </a:cubicBezTo>
                  <a:cubicBezTo>
                    <a:pt x="214" y="165"/>
                    <a:pt x="167" y="212"/>
                    <a:pt x="107" y="212"/>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62" name="Freeform 39"/>
            <p:cNvSpPr>
              <a:spLocks/>
            </p:cNvSpPr>
            <p:nvPr/>
          </p:nvSpPr>
          <p:spPr bwMode="auto">
            <a:xfrm>
              <a:off x="1927225" y="-1030288"/>
              <a:ext cx="442912" cy="438150"/>
            </a:xfrm>
            <a:custGeom>
              <a:avLst/>
              <a:gdLst>
                <a:gd name="T0" fmla="*/ 73 w 147"/>
                <a:gd name="T1" fmla="*/ 145 h 145"/>
                <a:gd name="T2" fmla="*/ 0 w 147"/>
                <a:gd name="T3" fmla="*/ 72 h 145"/>
                <a:gd name="T4" fmla="*/ 73 w 147"/>
                <a:gd name="T5" fmla="*/ 0 h 145"/>
                <a:gd name="T6" fmla="*/ 147 w 147"/>
                <a:gd name="T7" fmla="*/ 73 h 145"/>
                <a:gd name="T8" fmla="*/ 73 w 147"/>
                <a:gd name="T9" fmla="*/ 145 h 145"/>
              </a:gdLst>
              <a:ahLst/>
              <a:cxnLst>
                <a:cxn ang="0">
                  <a:pos x="T0" y="T1"/>
                </a:cxn>
                <a:cxn ang="0">
                  <a:pos x="T2" y="T3"/>
                </a:cxn>
                <a:cxn ang="0">
                  <a:pos x="T4" y="T5"/>
                </a:cxn>
                <a:cxn ang="0">
                  <a:pos x="T6" y="T7"/>
                </a:cxn>
                <a:cxn ang="0">
                  <a:pos x="T8" y="T9"/>
                </a:cxn>
              </a:cxnLst>
              <a:rect l="0" t="0" r="r" b="b"/>
              <a:pathLst>
                <a:path w="147" h="145">
                  <a:moveTo>
                    <a:pt x="73" y="145"/>
                  </a:moveTo>
                  <a:cubicBezTo>
                    <a:pt x="32" y="145"/>
                    <a:pt x="0" y="112"/>
                    <a:pt x="0" y="72"/>
                  </a:cubicBezTo>
                  <a:cubicBezTo>
                    <a:pt x="0" y="32"/>
                    <a:pt x="33" y="0"/>
                    <a:pt x="73" y="0"/>
                  </a:cubicBezTo>
                  <a:cubicBezTo>
                    <a:pt x="114" y="0"/>
                    <a:pt x="147" y="33"/>
                    <a:pt x="147" y="73"/>
                  </a:cubicBezTo>
                  <a:cubicBezTo>
                    <a:pt x="146" y="113"/>
                    <a:pt x="114" y="145"/>
                    <a:pt x="73" y="145"/>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grpSp>
      <p:sp>
        <p:nvSpPr>
          <p:cNvPr id="63" name="Circular Arrow 62"/>
          <p:cNvSpPr/>
          <p:nvPr/>
        </p:nvSpPr>
        <p:spPr bwMode="auto">
          <a:xfrm rot="14803869">
            <a:off x="7425914" y="1823908"/>
            <a:ext cx="1226556" cy="1226556"/>
          </a:xfrm>
          <a:prstGeom prst="circularArrow">
            <a:avLst>
              <a:gd name="adj1" fmla="val 14514"/>
              <a:gd name="adj2" fmla="val 1150113"/>
              <a:gd name="adj3" fmla="val 17836894"/>
              <a:gd name="adj4" fmla="val 13641790"/>
              <a:gd name="adj5" fmla="val 13683"/>
            </a:avLst>
          </a:prstGeom>
          <a:solidFill>
            <a:schemeClr val="accent5">
              <a:lumMod val="90000"/>
            </a:schemeClr>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pic>
        <p:nvPicPr>
          <p:cNvPr id="70" name="Picture 69"/>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3029762" y="2861716"/>
            <a:ext cx="262564" cy="262564"/>
          </a:xfrm>
          <a:prstGeom prst="rect">
            <a:avLst/>
          </a:prstGeom>
        </p:spPr>
      </p:pic>
      <p:pic>
        <p:nvPicPr>
          <p:cNvPr id="71" name="Picture 70"/>
          <p:cNvPicPr>
            <a:picLocks noChangeAspect="1"/>
          </p:cNvPicPr>
          <p:nvPr/>
        </p:nvPicPr>
        <p:blipFill>
          <a:blip r:embed="rId3" cstate="print">
            <a:clrChange>
              <a:clrFrom>
                <a:srgbClr val="FAFAFA"/>
              </a:clrFrom>
              <a:clrTo>
                <a:srgbClr val="FAFAFA">
                  <a:alpha val="0"/>
                </a:srgbClr>
              </a:clrTo>
            </a:clrChange>
            <a:grayscl/>
            <a:extLst>
              <a:ext uri="{28A0092B-C50C-407E-A947-70E740481C1C}">
                <a14:useLocalDpi xmlns:a14="http://schemas.microsoft.com/office/drawing/2010/main" val="0"/>
              </a:ext>
            </a:extLst>
          </a:blip>
          <a:stretch>
            <a:fillRect/>
          </a:stretch>
        </p:blipFill>
        <p:spPr>
          <a:xfrm>
            <a:off x="6203015" y="2252273"/>
            <a:ext cx="262564" cy="262564"/>
          </a:xfrm>
          <a:prstGeom prst="rect">
            <a:avLst/>
          </a:prstGeom>
        </p:spPr>
      </p:pic>
      <p:pic>
        <p:nvPicPr>
          <p:cNvPr id="72" name="Picture 71"/>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4930664" y="2759038"/>
            <a:ext cx="262564" cy="262564"/>
          </a:xfrm>
          <a:prstGeom prst="rect">
            <a:avLst/>
          </a:prstGeom>
        </p:spPr>
      </p:pic>
      <p:pic>
        <p:nvPicPr>
          <p:cNvPr id="73" name="Picture 72"/>
          <p:cNvPicPr>
            <a:picLocks noChangeAspect="1"/>
          </p:cNvPicPr>
          <p:nvPr/>
        </p:nvPicPr>
        <p:blipFill>
          <a:blip r:embed="rId3" cstate="print">
            <a:clrChange>
              <a:clrFrom>
                <a:srgbClr val="FAFAFA"/>
              </a:clrFrom>
              <a:clrTo>
                <a:srgbClr val="FAFAFA">
                  <a:alpha val="0"/>
                </a:srgbClr>
              </a:clrTo>
            </a:clrChange>
            <a:grayscl/>
            <a:extLst>
              <a:ext uri="{28A0092B-C50C-407E-A947-70E740481C1C}">
                <a14:useLocalDpi xmlns:a14="http://schemas.microsoft.com/office/drawing/2010/main" val="0"/>
              </a:ext>
            </a:extLst>
          </a:blip>
          <a:stretch>
            <a:fillRect/>
          </a:stretch>
        </p:blipFill>
        <p:spPr>
          <a:xfrm>
            <a:off x="8438349" y="2070687"/>
            <a:ext cx="262564" cy="262564"/>
          </a:xfrm>
          <a:prstGeom prst="rect">
            <a:avLst/>
          </a:prstGeom>
        </p:spPr>
      </p:pic>
      <p:pic>
        <p:nvPicPr>
          <p:cNvPr id="74" name="Picture 73"/>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7231570" y="2634008"/>
            <a:ext cx="262564" cy="262564"/>
          </a:xfrm>
          <a:prstGeom prst="rect">
            <a:avLst/>
          </a:prstGeom>
        </p:spPr>
      </p:pic>
      <p:pic>
        <p:nvPicPr>
          <p:cNvPr id="81" name="Picture 80" descr="http://cdn01.usni.org/sites/default/files/imagecache/story-large/magazine_uploads/images/DobbsF1Dec13.jpg"/>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11011024" y="1584982"/>
            <a:ext cx="996654" cy="690800"/>
          </a:xfrm>
          <a:prstGeom prst="rect">
            <a:avLst/>
          </a:prstGeom>
          <a:noFill/>
          <a:ln w="12700">
            <a:solidFill>
              <a:schemeClr val="tx1"/>
            </a:solidFill>
          </a:ln>
          <a:effectLst/>
          <a:extLst>
            <a:ext uri="{909E8E84-426E-40DD-AFC4-6F175D3DCCD1}">
              <a14:hiddenFill xmlns:a14="http://schemas.microsoft.com/office/drawing/2010/main">
                <a:solidFill>
                  <a:srgbClr val="FFFFFF"/>
                </a:solidFill>
              </a14:hiddenFill>
            </a:ext>
          </a:extLst>
        </p:spPr>
      </p:pic>
      <p:pic>
        <p:nvPicPr>
          <p:cNvPr id="64" name="Picture 63"/>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10684278" y="1674337"/>
            <a:ext cx="262564" cy="262564"/>
          </a:xfrm>
          <a:prstGeom prst="rect">
            <a:avLst/>
          </a:prstGeom>
        </p:spPr>
      </p:pic>
      <p:pic>
        <p:nvPicPr>
          <p:cNvPr id="65" name="Picture 64"/>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10527884" y="1738856"/>
            <a:ext cx="262564" cy="262564"/>
          </a:xfrm>
          <a:prstGeom prst="rect">
            <a:avLst/>
          </a:prstGeom>
        </p:spPr>
      </p:pic>
      <p:pic>
        <p:nvPicPr>
          <p:cNvPr id="66" name="Picture 65"/>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10599206" y="1906704"/>
            <a:ext cx="262564" cy="262564"/>
          </a:xfrm>
          <a:prstGeom prst="rect">
            <a:avLst/>
          </a:prstGeom>
        </p:spPr>
      </p:pic>
      <p:sp>
        <p:nvSpPr>
          <p:cNvPr id="7" name="TextBox 6"/>
          <p:cNvSpPr txBox="1"/>
          <p:nvPr/>
        </p:nvSpPr>
        <p:spPr>
          <a:xfrm>
            <a:off x="2669642" y="3581360"/>
            <a:ext cx="2261024" cy="1815409"/>
          </a:xfrm>
          <a:prstGeom prst="rect">
            <a:avLst/>
          </a:prstGeom>
          <a:noFill/>
        </p:spPr>
        <p:txBody>
          <a:bodyPr wrap="square" rtlCol="0">
            <a:spAutoFit/>
          </a:bodyPr>
          <a:lstStyle/>
          <a:p>
            <a:pPr marL="119027" indent="-119027">
              <a:buFontTx/>
              <a:buChar char="-"/>
            </a:pPr>
            <a:r>
              <a:rPr lang="en-US" sz="1400" b="1" dirty="0"/>
              <a:t>Conduct rapid wargaming and concept prototyping</a:t>
            </a:r>
            <a:br>
              <a:rPr lang="en-US" sz="1400" b="1" dirty="0"/>
            </a:br>
            <a:endParaRPr lang="en-US" sz="1400" b="1" dirty="0"/>
          </a:p>
          <a:p>
            <a:pPr marL="119027" indent="-119027">
              <a:buFontTx/>
              <a:buChar char="-"/>
            </a:pPr>
            <a:r>
              <a:rPr lang="en-US" sz="1400" b="1" dirty="0"/>
              <a:t>Evaluate technology investments and tradeoffs</a:t>
            </a:r>
          </a:p>
          <a:p>
            <a:pPr marL="285664" indent="-285664">
              <a:buFontTx/>
              <a:buChar char="-"/>
            </a:pPr>
            <a:endParaRPr lang="en-US" sz="1400" b="1" dirty="0"/>
          </a:p>
        </p:txBody>
      </p:sp>
      <p:sp>
        <p:nvSpPr>
          <p:cNvPr id="68" name="TextBox 67"/>
          <p:cNvSpPr txBox="1"/>
          <p:nvPr/>
        </p:nvSpPr>
        <p:spPr>
          <a:xfrm>
            <a:off x="7463214" y="3581360"/>
            <a:ext cx="2261024" cy="1600021"/>
          </a:xfrm>
          <a:prstGeom prst="rect">
            <a:avLst/>
          </a:prstGeom>
          <a:noFill/>
        </p:spPr>
        <p:txBody>
          <a:bodyPr wrap="square" rtlCol="0">
            <a:spAutoFit/>
          </a:bodyPr>
          <a:lstStyle/>
          <a:p>
            <a:pPr marL="119027" indent="-119027">
              <a:buFontTx/>
              <a:buChar char="-"/>
            </a:pPr>
            <a:r>
              <a:rPr lang="en-US" sz="1400" b="1" dirty="0"/>
              <a:t>Customize decision aids to warfighter needs</a:t>
            </a:r>
          </a:p>
          <a:p>
            <a:pPr marL="119027" indent="-119027">
              <a:buFontTx/>
              <a:buChar char="-"/>
            </a:pPr>
            <a:endParaRPr lang="en-US" sz="1400" b="1" dirty="0"/>
          </a:p>
          <a:p>
            <a:pPr marL="119027" indent="-119027">
              <a:buFontTx/>
              <a:buChar char="-"/>
            </a:pPr>
            <a:r>
              <a:rPr lang="en-US" sz="1400" b="1" dirty="0"/>
              <a:t>Develop tactics, techniques, and procedures</a:t>
            </a:r>
          </a:p>
        </p:txBody>
      </p:sp>
      <p:sp>
        <p:nvSpPr>
          <p:cNvPr id="69" name="TextBox 68"/>
          <p:cNvSpPr txBox="1"/>
          <p:nvPr/>
        </p:nvSpPr>
        <p:spPr>
          <a:xfrm>
            <a:off x="9731259" y="3581360"/>
            <a:ext cx="2261024" cy="1600021"/>
          </a:xfrm>
          <a:prstGeom prst="rect">
            <a:avLst/>
          </a:prstGeom>
          <a:noFill/>
        </p:spPr>
        <p:txBody>
          <a:bodyPr wrap="square" rtlCol="0">
            <a:spAutoFit/>
          </a:bodyPr>
          <a:lstStyle/>
          <a:p>
            <a:pPr marL="119027" indent="-119027">
              <a:buFontTx/>
              <a:buChar char="-"/>
            </a:pPr>
            <a:r>
              <a:rPr lang="en-US" sz="1400" b="1" dirty="0"/>
              <a:t>Access and adapt content, learn by doing, and iterate often</a:t>
            </a:r>
          </a:p>
          <a:p>
            <a:pPr marL="119027" indent="-119027">
              <a:buFontTx/>
              <a:buChar char="-"/>
            </a:pPr>
            <a:endParaRPr lang="en-US" sz="1400" b="1" dirty="0"/>
          </a:p>
          <a:p>
            <a:pPr marL="119027" indent="-119027">
              <a:buFontTx/>
              <a:buChar char="-"/>
            </a:pPr>
            <a:r>
              <a:rPr lang="en-US" sz="1400" b="1" dirty="0"/>
              <a:t>Provide operational feedback throughout development</a:t>
            </a:r>
          </a:p>
        </p:txBody>
      </p:sp>
      <p:sp>
        <p:nvSpPr>
          <p:cNvPr id="83" name="TextBox 82"/>
          <p:cNvSpPr txBox="1"/>
          <p:nvPr/>
        </p:nvSpPr>
        <p:spPr>
          <a:xfrm>
            <a:off x="629136" y="5831185"/>
            <a:ext cx="10953035" cy="420385"/>
          </a:xfrm>
          <a:prstGeom prst="rect">
            <a:avLst/>
          </a:prstGeom>
          <a:solidFill>
            <a:schemeClr val="accent5"/>
          </a:solidFill>
          <a:ln w="12700">
            <a:headEnd/>
            <a:tailEnd/>
          </a:ln>
          <a:effectLst/>
        </p:spPr>
        <p:style>
          <a:lnRef idx="2">
            <a:schemeClr val="dk1"/>
          </a:lnRef>
          <a:fillRef idx="1">
            <a:schemeClr val="lt1"/>
          </a:fillRef>
          <a:effectRef idx="0">
            <a:schemeClr val="dk1"/>
          </a:effectRef>
          <a:fontRef idx="minor">
            <a:schemeClr val="dk1"/>
          </a:fontRef>
        </p:style>
        <p:txBody>
          <a:bodyPr wrap="square" anchor="ctr">
            <a:noAutofit/>
          </a:bodyPr>
          <a:lstStyle>
            <a:defPPr>
              <a:defRPr lang="en-US"/>
            </a:defPPr>
            <a:lvl1pPr algn="ctr">
              <a:defRPr b="1"/>
            </a:lvl1pPr>
          </a:lstStyle>
          <a:p>
            <a:r>
              <a:rPr lang="en-US" sz="1799" dirty="0"/>
              <a:t>Interactive testbeds balance strengths of wargaming and modeling &amp; simulation early in process</a:t>
            </a:r>
          </a:p>
        </p:txBody>
      </p:sp>
      <p:grpSp>
        <p:nvGrpSpPr>
          <p:cNvPr id="84" name="Group 83"/>
          <p:cNvGrpSpPr/>
          <p:nvPr/>
        </p:nvGrpSpPr>
        <p:grpSpPr>
          <a:xfrm>
            <a:off x="10527886" y="2458429"/>
            <a:ext cx="453377" cy="317765"/>
            <a:chOff x="1525588" y="-1404938"/>
            <a:chExt cx="3587749" cy="2514601"/>
          </a:xfrm>
        </p:grpSpPr>
        <p:sp>
          <p:nvSpPr>
            <p:cNvPr id="85" name="Freeform 33"/>
            <p:cNvSpPr>
              <a:spLocks noEditPoints="1"/>
            </p:cNvSpPr>
            <p:nvPr/>
          </p:nvSpPr>
          <p:spPr bwMode="auto">
            <a:xfrm>
              <a:off x="1525588" y="-1404938"/>
              <a:ext cx="3587749" cy="2514601"/>
            </a:xfrm>
            <a:custGeom>
              <a:avLst/>
              <a:gdLst>
                <a:gd name="T0" fmla="*/ 1149 w 1191"/>
                <a:gd name="T1" fmla="*/ 432 h 833"/>
                <a:gd name="T2" fmla="*/ 1148 w 1191"/>
                <a:gd name="T3" fmla="*/ 321 h 833"/>
                <a:gd name="T4" fmla="*/ 1182 w 1191"/>
                <a:gd name="T5" fmla="*/ 241 h 833"/>
                <a:gd name="T6" fmla="*/ 1096 w 1191"/>
                <a:gd name="T7" fmla="*/ 156 h 833"/>
                <a:gd name="T8" fmla="*/ 1070 w 1191"/>
                <a:gd name="T9" fmla="*/ 80 h 833"/>
                <a:gd name="T10" fmla="*/ 928 w 1191"/>
                <a:gd name="T11" fmla="*/ 64 h 833"/>
                <a:gd name="T12" fmla="*/ 876 w 1191"/>
                <a:gd name="T13" fmla="*/ 40 h 833"/>
                <a:gd name="T14" fmla="*/ 697 w 1191"/>
                <a:gd name="T15" fmla="*/ 140 h 833"/>
                <a:gd name="T16" fmla="*/ 694 w 1191"/>
                <a:gd name="T17" fmla="*/ 236 h 833"/>
                <a:gd name="T18" fmla="*/ 644 w 1191"/>
                <a:gd name="T19" fmla="*/ 320 h 833"/>
                <a:gd name="T20" fmla="*/ 735 w 1191"/>
                <a:gd name="T21" fmla="*/ 446 h 833"/>
                <a:gd name="T22" fmla="*/ 772 w 1191"/>
                <a:gd name="T23" fmla="*/ 519 h 833"/>
                <a:gd name="T24" fmla="*/ 887 w 1191"/>
                <a:gd name="T25" fmla="*/ 516 h 833"/>
                <a:gd name="T26" fmla="*/ 976 w 1191"/>
                <a:gd name="T27" fmla="*/ 547 h 833"/>
                <a:gd name="T28" fmla="*/ 1049 w 1191"/>
                <a:gd name="T29" fmla="*/ 474 h 833"/>
                <a:gd name="T30" fmla="*/ 604 w 1191"/>
                <a:gd name="T31" fmla="*/ 808 h 833"/>
                <a:gd name="T32" fmla="*/ 650 w 1191"/>
                <a:gd name="T33" fmla="*/ 730 h 833"/>
                <a:gd name="T34" fmla="*/ 747 w 1191"/>
                <a:gd name="T35" fmla="*/ 596 h 833"/>
                <a:gd name="T36" fmla="*/ 695 w 1191"/>
                <a:gd name="T37" fmla="*/ 516 h 833"/>
                <a:gd name="T38" fmla="*/ 678 w 1191"/>
                <a:gd name="T39" fmla="*/ 400 h 833"/>
                <a:gd name="T40" fmla="*/ 565 w 1191"/>
                <a:gd name="T41" fmla="*/ 367 h 833"/>
                <a:gd name="T42" fmla="*/ 491 w 1191"/>
                <a:gd name="T43" fmla="*/ 312 h 833"/>
                <a:gd name="T44" fmla="*/ 395 w 1191"/>
                <a:gd name="T45" fmla="*/ 364 h 833"/>
                <a:gd name="T46" fmla="*/ 310 w 1191"/>
                <a:gd name="T47" fmla="*/ 363 h 833"/>
                <a:gd name="T48" fmla="*/ 243 w 1191"/>
                <a:gd name="T49" fmla="*/ 493 h 833"/>
                <a:gd name="T50" fmla="*/ 217 w 1191"/>
                <a:gd name="T51" fmla="*/ 577 h 833"/>
                <a:gd name="T52" fmla="*/ 257 w 1191"/>
                <a:gd name="T53" fmla="*/ 667 h 833"/>
                <a:gd name="T54" fmla="*/ 273 w 1191"/>
                <a:gd name="T55" fmla="*/ 745 h 833"/>
                <a:gd name="T56" fmla="*/ 373 w 1191"/>
                <a:gd name="T57" fmla="*/ 769 h 833"/>
                <a:gd name="T58" fmla="*/ 459 w 1191"/>
                <a:gd name="T59" fmla="*/ 831 h 833"/>
                <a:gd name="T60" fmla="*/ 546 w 1191"/>
                <a:gd name="T61" fmla="*/ 783 h 833"/>
                <a:gd name="T62" fmla="*/ 408 w 1191"/>
                <a:gd name="T63" fmla="*/ 175 h 833"/>
                <a:gd name="T64" fmla="*/ 340 w 1191"/>
                <a:gd name="T65" fmla="*/ 92 h 833"/>
                <a:gd name="T66" fmla="*/ 307 w 1191"/>
                <a:gd name="T67" fmla="*/ 25 h 833"/>
                <a:gd name="T68" fmla="*/ 225 w 1191"/>
                <a:gd name="T69" fmla="*/ 31 h 833"/>
                <a:gd name="T70" fmla="*/ 159 w 1191"/>
                <a:gd name="T71" fmla="*/ 7 h 833"/>
                <a:gd name="T72" fmla="*/ 95 w 1191"/>
                <a:gd name="T73" fmla="*/ 70 h 833"/>
                <a:gd name="T74" fmla="*/ 29 w 1191"/>
                <a:gd name="T75" fmla="*/ 99 h 833"/>
                <a:gd name="T76" fmla="*/ 31 w 1191"/>
                <a:gd name="T77" fmla="*/ 185 h 833"/>
                <a:gd name="T78" fmla="*/ 8 w 1191"/>
                <a:gd name="T79" fmla="*/ 253 h 833"/>
                <a:gd name="T80" fmla="*/ 76 w 1191"/>
                <a:gd name="T81" fmla="*/ 323 h 833"/>
                <a:gd name="T82" fmla="*/ 128 w 1191"/>
                <a:gd name="T83" fmla="*/ 363 h 833"/>
                <a:gd name="T84" fmla="*/ 211 w 1191"/>
                <a:gd name="T85" fmla="*/ 379 h 833"/>
                <a:gd name="T86" fmla="*/ 273 w 1191"/>
                <a:gd name="T87" fmla="*/ 362 h 833"/>
                <a:gd name="T88" fmla="*/ 336 w 1191"/>
                <a:gd name="T89" fmla="*/ 321 h 833"/>
                <a:gd name="T90" fmla="*/ 379 w 1191"/>
                <a:gd name="T91" fmla="*/ 271 h 833"/>
                <a:gd name="T92" fmla="*/ 401 w 1191"/>
                <a:gd name="T93" fmla="*/ 18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91" h="833">
                  <a:moveTo>
                    <a:pt x="1104" y="485"/>
                  </a:moveTo>
                  <a:cubicBezTo>
                    <a:pt x="1107" y="483"/>
                    <a:pt x="1109" y="482"/>
                    <a:pt x="1111" y="480"/>
                  </a:cubicBezTo>
                  <a:cubicBezTo>
                    <a:pt x="1124" y="464"/>
                    <a:pt x="1136" y="448"/>
                    <a:pt x="1149" y="432"/>
                  </a:cubicBezTo>
                  <a:cubicBezTo>
                    <a:pt x="1154" y="425"/>
                    <a:pt x="1150" y="420"/>
                    <a:pt x="1145" y="416"/>
                  </a:cubicBezTo>
                  <a:cubicBezTo>
                    <a:pt x="1124" y="400"/>
                    <a:pt x="1126" y="380"/>
                    <a:pt x="1136" y="358"/>
                  </a:cubicBezTo>
                  <a:cubicBezTo>
                    <a:pt x="1141" y="346"/>
                    <a:pt x="1144" y="333"/>
                    <a:pt x="1148" y="321"/>
                  </a:cubicBezTo>
                  <a:cubicBezTo>
                    <a:pt x="1150" y="314"/>
                    <a:pt x="1153" y="307"/>
                    <a:pt x="1160" y="307"/>
                  </a:cubicBezTo>
                  <a:cubicBezTo>
                    <a:pt x="1186" y="304"/>
                    <a:pt x="1191" y="289"/>
                    <a:pt x="1185" y="267"/>
                  </a:cubicBezTo>
                  <a:cubicBezTo>
                    <a:pt x="1183" y="259"/>
                    <a:pt x="1182" y="250"/>
                    <a:pt x="1182" y="241"/>
                  </a:cubicBezTo>
                  <a:cubicBezTo>
                    <a:pt x="1183" y="224"/>
                    <a:pt x="1174" y="220"/>
                    <a:pt x="1159" y="219"/>
                  </a:cubicBezTo>
                  <a:cubicBezTo>
                    <a:pt x="1149" y="219"/>
                    <a:pt x="1136" y="222"/>
                    <a:pt x="1128" y="211"/>
                  </a:cubicBezTo>
                  <a:cubicBezTo>
                    <a:pt x="1117" y="193"/>
                    <a:pt x="1107" y="174"/>
                    <a:pt x="1096" y="156"/>
                  </a:cubicBezTo>
                  <a:cubicBezTo>
                    <a:pt x="1092" y="150"/>
                    <a:pt x="1094" y="146"/>
                    <a:pt x="1096" y="140"/>
                  </a:cubicBezTo>
                  <a:cubicBezTo>
                    <a:pt x="1108" y="107"/>
                    <a:pt x="1108" y="107"/>
                    <a:pt x="1079" y="87"/>
                  </a:cubicBezTo>
                  <a:cubicBezTo>
                    <a:pt x="1076" y="84"/>
                    <a:pt x="1073" y="82"/>
                    <a:pt x="1070" y="80"/>
                  </a:cubicBezTo>
                  <a:cubicBezTo>
                    <a:pt x="1055" y="64"/>
                    <a:pt x="1041" y="64"/>
                    <a:pt x="1027" y="81"/>
                  </a:cubicBezTo>
                  <a:cubicBezTo>
                    <a:pt x="1022" y="88"/>
                    <a:pt x="1016" y="96"/>
                    <a:pt x="1006" y="91"/>
                  </a:cubicBezTo>
                  <a:cubicBezTo>
                    <a:pt x="980" y="81"/>
                    <a:pt x="950" y="83"/>
                    <a:pt x="928" y="64"/>
                  </a:cubicBezTo>
                  <a:cubicBezTo>
                    <a:pt x="927" y="62"/>
                    <a:pt x="926" y="60"/>
                    <a:pt x="926" y="58"/>
                  </a:cubicBezTo>
                  <a:cubicBezTo>
                    <a:pt x="922" y="36"/>
                    <a:pt x="910" y="32"/>
                    <a:pt x="890" y="38"/>
                  </a:cubicBezTo>
                  <a:cubicBezTo>
                    <a:pt x="886" y="39"/>
                    <a:pt x="881" y="39"/>
                    <a:pt x="876" y="40"/>
                  </a:cubicBezTo>
                  <a:cubicBezTo>
                    <a:pt x="844" y="44"/>
                    <a:pt x="844" y="44"/>
                    <a:pt x="838" y="75"/>
                  </a:cubicBezTo>
                  <a:cubicBezTo>
                    <a:pt x="836" y="91"/>
                    <a:pt x="772" y="128"/>
                    <a:pt x="756" y="123"/>
                  </a:cubicBezTo>
                  <a:cubicBezTo>
                    <a:pt x="720" y="110"/>
                    <a:pt x="720" y="110"/>
                    <a:pt x="697" y="140"/>
                  </a:cubicBezTo>
                  <a:cubicBezTo>
                    <a:pt x="692" y="147"/>
                    <a:pt x="688" y="153"/>
                    <a:pt x="683" y="159"/>
                  </a:cubicBezTo>
                  <a:cubicBezTo>
                    <a:pt x="677" y="166"/>
                    <a:pt x="677" y="171"/>
                    <a:pt x="684" y="176"/>
                  </a:cubicBezTo>
                  <a:cubicBezTo>
                    <a:pt x="706" y="193"/>
                    <a:pt x="704" y="214"/>
                    <a:pt x="694" y="236"/>
                  </a:cubicBezTo>
                  <a:cubicBezTo>
                    <a:pt x="689" y="247"/>
                    <a:pt x="686" y="258"/>
                    <a:pt x="684" y="269"/>
                  </a:cubicBezTo>
                  <a:cubicBezTo>
                    <a:pt x="681" y="279"/>
                    <a:pt x="676" y="287"/>
                    <a:pt x="664" y="289"/>
                  </a:cubicBezTo>
                  <a:cubicBezTo>
                    <a:pt x="645" y="291"/>
                    <a:pt x="637" y="300"/>
                    <a:pt x="644" y="320"/>
                  </a:cubicBezTo>
                  <a:cubicBezTo>
                    <a:pt x="646" y="324"/>
                    <a:pt x="645" y="329"/>
                    <a:pt x="645" y="334"/>
                  </a:cubicBezTo>
                  <a:cubicBezTo>
                    <a:pt x="648" y="371"/>
                    <a:pt x="648" y="371"/>
                    <a:pt x="685" y="376"/>
                  </a:cubicBezTo>
                  <a:cubicBezTo>
                    <a:pt x="700" y="378"/>
                    <a:pt x="739" y="432"/>
                    <a:pt x="735" y="446"/>
                  </a:cubicBezTo>
                  <a:cubicBezTo>
                    <a:pt x="735" y="447"/>
                    <a:pt x="734" y="448"/>
                    <a:pt x="734" y="449"/>
                  </a:cubicBezTo>
                  <a:cubicBezTo>
                    <a:pt x="722" y="483"/>
                    <a:pt x="722" y="483"/>
                    <a:pt x="751" y="504"/>
                  </a:cubicBezTo>
                  <a:cubicBezTo>
                    <a:pt x="758" y="509"/>
                    <a:pt x="766" y="514"/>
                    <a:pt x="772" y="519"/>
                  </a:cubicBezTo>
                  <a:cubicBezTo>
                    <a:pt x="779" y="525"/>
                    <a:pt x="786" y="525"/>
                    <a:pt x="791" y="518"/>
                  </a:cubicBezTo>
                  <a:cubicBezTo>
                    <a:pt x="807" y="495"/>
                    <a:pt x="827" y="496"/>
                    <a:pt x="850" y="506"/>
                  </a:cubicBezTo>
                  <a:cubicBezTo>
                    <a:pt x="862" y="511"/>
                    <a:pt x="875" y="513"/>
                    <a:pt x="887" y="516"/>
                  </a:cubicBezTo>
                  <a:cubicBezTo>
                    <a:pt x="893" y="518"/>
                    <a:pt x="899" y="520"/>
                    <a:pt x="902" y="527"/>
                  </a:cubicBezTo>
                  <a:cubicBezTo>
                    <a:pt x="916" y="556"/>
                    <a:pt x="917" y="556"/>
                    <a:pt x="948" y="551"/>
                  </a:cubicBezTo>
                  <a:cubicBezTo>
                    <a:pt x="957" y="550"/>
                    <a:pt x="966" y="548"/>
                    <a:pt x="976" y="547"/>
                  </a:cubicBezTo>
                  <a:cubicBezTo>
                    <a:pt x="984" y="547"/>
                    <a:pt x="990" y="544"/>
                    <a:pt x="989" y="534"/>
                  </a:cubicBezTo>
                  <a:cubicBezTo>
                    <a:pt x="986" y="511"/>
                    <a:pt x="999" y="500"/>
                    <a:pt x="1018" y="492"/>
                  </a:cubicBezTo>
                  <a:cubicBezTo>
                    <a:pt x="1029" y="487"/>
                    <a:pt x="1039" y="481"/>
                    <a:pt x="1049" y="474"/>
                  </a:cubicBezTo>
                  <a:cubicBezTo>
                    <a:pt x="1059" y="467"/>
                    <a:pt x="1068" y="467"/>
                    <a:pt x="1078" y="473"/>
                  </a:cubicBezTo>
                  <a:cubicBezTo>
                    <a:pt x="1086" y="477"/>
                    <a:pt x="1095" y="480"/>
                    <a:pt x="1104" y="485"/>
                  </a:cubicBezTo>
                  <a:close/>
                  <a:moveTo>
                    <a:pt x="604" y="808"/>
                  </a:moveTo>
                  <a:cubicBezTo>
                    <a:pt x="615" y="801"/>
                    <a:pt x="625" y="794"/>
                    <a:pt x="635" y="786"/>
                  </a:cubicBezTo>
                  <a:cubicBezTo>
                    <a:pt x="664" y="766"/>
                    <a:pt x="664" y="766"/>
                    <a:pt x="652" y="735"/>
                  </a:cubicBezTo>
                  <a:cubicBezTo>
                    <a:pt x="651" y="733"/>
                    <a:pt x="650" y="731"/>
                    <a:pt x="650" y="730"/>
                  </a:cubicBezTo>
                  <a:cubicBezTo>
                    <a:pt x="648" y="718"/>
                    <a:pt x="694" y="656"/>
                    <a:pt x="705" y="654"/>
                  </a:cubicBezTo>
                  <a:cubicBezTo>
                    <a:pt x="737" y="649"/>
                    <a:pt x="737" y="649"/>
                    <a:pt x="743" y="617"/>
                  </a:cubicBezTo>
                  <a:cubicBezTo>
                    <a:pt x="744" y="610"/>
                    <a:pt x="745" y="603"/>
                    <a:pt x="747" y="596"/>
                  </a:cubicBezTo>
                  <a:cubicBezTo>
                    <a:pt x="752" y="582"/>
                    <a:pt x="747" y="574"/>
                    <a:pt x="734" y="571"/>
                  </a:cubicBezTo>
                  <a:cubicBezTo>
                    <a:pt x="711" y="566"/>
                    <a:pt x="699" y="551"/>
                    <a:pt x="697" y="528"/>
                  </a:cubicBezTo>
                  <a:cubicBezTo>
                    <a:pt x="697" y="524"/>
                    <a:pt x="696" y="520"/>
                    <a:pt x="695" y="516"/>
                  </a:cubicBezTo>
                  <a:cubicBezTo>
                    <a:pt x="686" y="494"/>
                    <a:pt x="687" y="475"/>
                    <a:pt x="707" y="459"/>
                  </a:cubicBezTo>
                  <a:cubicBezTo>
                    <a:pt x="714" y="454"/>
                    <a:pt x="715" y="447"/>
                    <a:pt x="709" y="439"/>
                  </a:cubicBezTo>
                  <a:cubicBezTo>
                    <a:pt x="698" y="426"/>
                    <a:pt x="688" y="413"/>
                    <a:pt x="678" y="400"/>
                  </a:cubicBezTo>
                  <a:cubicBezTo>
                    <a:pt x="673" y="392"/>
                    <a:pt x="666" y="388"/>
                    <a:pt x="658" y="394"/>
                  </a:cubicBezTo>
                  <a:cubicBezTo>
                    <a:pt x="636" y="411"/>
                    <a:pt x="616" y="403"/>
                    <a:pt x="597" y="388"/>
                  </a:cubicBezTo>
                  <a:cubicBezTo>
                    <a:pt x="587" y="380"/>
                    <a:pt x="576" y="374"/>
                    <a:pt x="565" y="367"/>
                  </a:cubicBezTo>
                  <a:cubicBezTo>
                    <a:pt x="559" y="364"/>
                    <a:pt x="555" y="359"/>
                    <a:pt x="556" y="351"/>
                  </a:cubicBezTo>
                  <a:cubicBezTo>
                    <a:pt x="559" y="326"/>
                    <a:pt x="545" y="318"/>
                    <a:pt x="522" y="317"/>
                  </a:cubicBezTo>
                  <a:cubicBezTo>
                    <a:pt x="512" y="317"/>
                    <a:pt x="501" y="314"/>
                    <a:pt x="491" y="312"/>
                  </a:cubicBezTo>
                  <a:cubicBezTo>
                    <a:pt x="481" y="310"/>
                    <a:pt x="475" y="313"/>
                    <a:pt x="473" y="323"/>
                  </a:cubicBezTo>
                  <a:cubicBezTo>
                    <a:pt x="469" y="345"/>
                    <a:pt x="454" y="354"/>
                    <a:pt x="432" y="356"/>
                  </a:cubicBezTo>
                  <a:cubicBezTo>
                    <a:pt x="420" y="357"/>
                    <a:pt x="407" y="361"/>
                    <a:pt x="395" y="364"/>
                  </a:cubicBezTo>
                  <a:cubicBezTo>
                    <a:pt x="385" y="367"/>
                    <a:pt x="377" y="365"/>
                    <a:pt x="368" y="357"/>
                  </a:cubicBezTo>
                  <a:cubicBezTo>
                    <a:pt x="346" y="337"/>
                    <a:pt x="346" y="337"/>
                    <a:pt x="321" y="355"/>
                  </a:cubicBezTo>
                  <a:cubicBezTo>
                    <a:pt x="317" y="357"/>
                    <a:pt x="314" y="360"/>
                    <a:pt x="310" y="363"/>
                  </a:cubicBezTo>
                  <a:cubicBezTo>
                    <a:pt x="284" y="381"/>
                    <a:pt x="284" y="381"/>
                    <a:pt x="296" y="410"/>
                  </a:cubicBezTo>
                  <a:cubicBezTo>
                    <a:pt x="297" y="413"/>
                    <a:pt x="299" y="415"/>
                    <a:pt x="299" y="418"/>
                  </a:cubicBezTo>
                  <a:cubicBezTo>
                    <a:pt x="301" y="429"/>
                    <a:pt x="254" y="491"/>
                    <a:pt x="243" y="493"/>
                  </a:cubicBezTo>
                  <a:cubicBezTo>
                    <a:pt x="212" y="496"/>
                    <a:pt x="212" y="496"/>
                    <a:pt x="206" y="527"/>
                  </a:cubicBezTo>
                  <a:cubicBezTo>
                    <a:pt x="205" y="535"/>
                    <a:pt x="204" y="542"/>
                    <a:pt x="202" y="549"/>
                  </a:cubicBezTo>
                  <a:cubicBezTo>
                    <a:pt x="197" y="564"/>
                    <a:pt x="202" y="572"/>
                    <a:pt x="217" y="577"/>
                  </a:cubicBezTo>
                  <a:cubicBezTo>
                    <a:pt x="227" y="581"/>
                    <a:pt x="241" y="582"/>
                    <a:pt x="245" y="596"/>
                  </a:cubicBezTo>
                  <a:cubicBezTo>
                    <a:pt x="251" y="614"/>
                    <a:pt x="256" y="633"/>
                    <a:pt x="261" y="652"/>
                  </a:cubicBezTo>
                  <a:cubicBezTo>
                    <a:pt x="262" y="657"/>
                    <a:pt x="260" y="662"/>
                    <a:pt x="257" y="667"/>
                  </a:cubicBezTo>
                  <a:cubicBezTo>
                    <a:pt x="250" y="677"/>
                    <a:pt x="234" y="684"/>
                    <a:pt x="238" y="697"/>
                  </a:cubicBezTo>
                  <a:cubicBezTo>
                    <a:pt x="240" y="708"/>
                    <a:pt x="252" y="717"/>
                    <a:pt x="259" y="727"/>
                  </a:cubicBezTo>
                  <a:cubicBezTo>
                    <a:pt x="264" y="733"/>
                    <a:pt x="268" y="739"/>
                    <a:pt x="273" y="745"/>
                  </a:cubicBezTo>
                  <a:cubicBezTo>
                    <a:pt x="277" y="752"/>
                    <a:pt x="284" y="755"/>
                    <a:pt x="291" y="749"/>
                  </a:cubicBezTo>
                  <a:cubicBezTo>
                    <a:pt x="314" y="731"/>
                    <a:pt x="333" y="740"/>
                    <a:pt x="353" y="756"/>
                  </a:cubicBezTo>
                  <a:cubicBezTo>
                    <a:pt x="359" y="761"/>
                    <a:pt x="366" y="765"/>
                    <a:pt x="373" y="769"/>
                  </a:cubicBezTo>
                  <a:cubicBezTo>
                    <a:pt x="388" y="776"/>
                    <a:pt x="397" y="786"/>
                    <a:pt x="395" y="805"/>
                  </a:cubicBezTo>
                  <a:cubicBezTo>
                    <a:pt x="394" y="813"/>
                    <a:pt x="396" y="822"/>
                    <a:pt x="408" y="823"/>
                  </a:cubicBezTo>
                  <a:cubicBezTo>
                    <a:pt x="425" y="825"/>
                    <a:pt x="442" y="828"/>
                    <a:pt x="459" y="831"/>
                  </a:cubicBezTo>
                  <a:cubicBezTo>
                    <a:pt x="468" y="833"/>
                    <a:pt x="475" y="831"/>
                    <a:pt x="476" y="822"/>
                  </a:cubicBezTo>
                  <a:cubicBezTo>
                    <a:pt x="480" y="799"/>
                    <a:pt x="497" y="792"/>
                    <a:pt x="517" y="789"/>
                  </a:cubicBezTo>
                  <a:cubicBezTo>
                    <a:pt x="527" y="788"/>
                    <a:pt x="537" y="786"/>
                    <a:pt x="546" y="783"/>
                  </a:cubicBezTo>
                  <a:cubicBezTo>
                    <a:pt x="561" y="777"/>
                    <a:pt x="573" y="780"/>
                    <a:pt x="584" y="792"/>
                  </a:cubicBezTo>
                  <a:cubicBezTo>
                    <a:pt x="589" y="798"/>
                    <a:pt x="595" y="805"/>
                    <a:pt x="604" y="808"/>
                  </a:cubicBezTo>
                  <a:close/>
                  <a:moveTo>
                    <a:pt x="408" y="175"/>
                  </a:moveTo>
                  <a:cubicBezTo>
                    <a:pt x="406" y="163"/>
                    <a:pt x="403" y="150"/>
                    <a:pt x="401" y="137"/>
                  </a:cubicBezTo>
                  <a:cubicBezTo>
                    <a:pt x="401" y="131"/>
                    <a:pt x="398" y="127"/>
                    <a:pt x="392" y="128"/>
                  </a:cubicBezTo>
                  <a:cubicBezTo>
                    <a:pt x="362" y="135"/>
                    <a:pt x="353" y="110"/>
                    <a:pt x="340" y="92"/>
                  </a:cubicBezTo>
                  <a:cubicBezTo>
                    <a:pt x="333" y="83"/>
                    <a:pt x="330" y="75"/>
                    <a:pt x="336" y="65"/>
                  </a:cubicBezTo>
                  <a:cubicBezTo>
                    <a:pt x="344" y="51"/>
                    <a:pt x="339" y="43"/>
                    <a:pt x="326" y="37"/>
                  </a:cubicBezTo>
                  <a:cubicBezTo>
                    <a:pt x="319" y="34"/>
                    <a:pt x="313" y="30"/>
                    <a:pt x="307" y="25"/>
                  </a:cubicBezTo>
                  <a:cubicBezTo>
                    <a:pt x="298" y="17"/>
                    <a:pt x="290" y="17"/>
                    <a:pt x="282" y="28"/>
                  </a:cubicBezTo>
                  <a:cubicBezTo>
                    <a:pt x="274" y="40"/>
                    <a:pt x="264" y="41"/>
                    <a:pt x="251" y="37"/>
                  </a:cubicBezTo>
                  <a:cubicBezTo>
                    <a:pt x="243" y="34"/>
                    <a:pt x="234" y="33"/>
                    <a:pt x="225" y="31"/>
                  </a:cubicBezTo>
                  <a:cubicBezTo>
                    <a:pt x="213" y="29"/>
                    <a:pt x="203" y="26"/>
                    <a:pt x="199" y="11"/>
                  </a:cubicBezTo>
                  <a:cubicBezTo>
                    <a:pt x="198" y="3"/>
                    <a:pt x="192" y="0"/>
                    <a:pt x="183" y="3"/>
                  </a:cubicBezTo>
                  <a:cubicBezTo>
                    <a:pt x="175" y="5"/>
                    <a:pt x="167" y="7"/>
                    <a:pt x="159" y="7"/>
                  </a:cubicBezTo>
                  <a:cubicBezTo>
                    <a:pt x="143" y="8"/>
                    <a:pt x="135" y="15"/>
                    <a:pt x="138" y="32"/>
                  </a:cubicBezTo>
                  <a:cubicBezTo>
                    <a:pt x="139" y="41"/>
                    <a:pt x="134" y="46"/>
                    <a:pt x="127" y="50"/>
                  </a:cubicBezTo>
                  <a:cubicBezTo>
                    <a:pt x="116" y="56"/>
                    <a:pt x="105" y="63"/>
                    <a:pt x="95" y="70"/>
                  </a:cubicBezTo>
                  <a:cubicBezTo>
                    <a:pt x="88" y="76"/>
                    <a:pt x="81" y="77"/>
                    <a:pt x="73" y="72"/>
                  </a:cubicBezTo>
                  <a:cubicBezTo>
                    <a:pt x="58" y="63"/>
                    <a:pt x="47" y="67"/>
                    <a:pt x="40" y="83"/>
                  </a:cubicBezTo>
                  <a:cubicBezTo>
                    <a:pt x="37" y="89"/>
                    <a:pt x="33" y="94"/>
                    <a:pt x="29" y="99"/>
                  </a:cubicBezTo>
                  <a:cubicBezTo>
                    <a:pt x="21" y="108"/>
                    <a:pt x="21" y="116"/>
                    <a:pt x="31" y="123"/>
                  </a:cubicBezTo>
                  <a:cubicBezTo>
                    <a:pt x="42" y="131"/>
                    <a:pt x="44" y="142"/>
                    <a:pt x="39" y="154"/>
                  </a:cubicBezTo>
                  <a:cubicBezTo>
                    <a:pt x="35" y="164"/>
                    <a:pt x="33" y="175"/>
                    <a:pt x="31" y="185"/>
                  </a:cubicBezTo>
                  <a:cubicBezTo>
                    <a:pt x="30" y="194"/>
                    <a:pt x="26" y="201"/>
                    <a:pt x="17" y="203"/>
                  </a:cubicBezTo>
                  <a:cubicBezTo>
                    <a:pt x="3" y="206"/>
                    <a:pt x="0" y="214"/>
                    <a:pt x="4" y="227"/>
                  </a:cubicBezTo>
                  <a:cubicBezTo>
                    <a:pt x="7" y="236"/>
                    <a:pt x="8" y="244"/>
                    <a:pt x="8" y="253"/>
                  </a:cubicBezTo>
                  <a:cubicBezTo>
                    <a:pt x="9" y="262"/>
                    <a:pt x="14" y="267"/>
                    <a:pt x="22" y="266"/>
                  </a:cubicBezTo>
                  <a:cubicBezTo>
                    <a:pt x="55" y="262"/>
                    <a:pt x="61" y="290"/>
                    <a:pt x="76" y="308"/>
                  </a:cubicBezTo>
                  <a:cubicBezTo>
                    <a:pt x="80" y="313"/>
                    <a:pt x="78" y="319"/>
                    <a:pt x="76" y="323"/>
                  </a:cubicBezTo>
                  <a:cubicBezTo>
                    <a:pt x="64" y="342"/>
                    <a:pt x="75" y="351"/>
                    <a:pt x="90" y="358"/>
                  </a:cubicBezTo>
                  <a:cubicBezTo>
                    <a:pt x="95" y="360"/>
                    <a:pt x="99" y="363"/>
                    <a:pt x="103" y="366"/>
                  </a:cubicBezTo>
                  <a:cubicBezTo>
                    <a:pt x="113" y="375"/>
                    <a:pt x="121" y="373"/>
                    <a:pt x="128" y="363"/>
                  </a:cubicBezTo>
                  <a:cubicBezTo>
                    <a:pt x="136" y="352"/>
                    <a:pt x="146" y="351"/>
                    <a:pt x="158" y="355"/>
                  </a:cubicBezTo>
                  <a:cubicBezTo>
                    <a:pt x="167" y="358"/>
                    <a:pt x="176" y="359"/>
                    <a:pt x="186" y="360"/>
                  </a:cubicBezTo>
                  <a:cubicBezTo>
                    <a:pt x="198" y="362"/>
                    <a:pt x="207" y="366"/>
                    <a:pt x="211" y="379"/>
                  </a:cubicBezTo>
                  <a:cubicBezTo>
                    <a:pt x="213" y="389"/>
                    <a:pt x="219" y="391"/>
                    <a:pt x="229" y="389"/>
                  </a:cubicBezTo>
                  <a:cubicBezTo>
                    <a:pt x="237" y="386"/>
                    <a:pt x="245" y="385"/>
                    <a:pt x="254" y="384"/>
                  </a:cubicBezTo>
                  <a:cubicBezTo>
                    <a:pt x="267" y="382"/>
                    <a:pt x="275" y="377"/>
                    <a:pt x="273" y="362"/>
                  </a:cubicBezTo>
                  <a:cubicBezTo>
                    <a:pt x="271" y="354"/>
                    <a:pt x="276" y="349"/>
                    <a:pt x="283" y="344"/>
                  </a:cubicBezTo>
                  <a:cubicBezTo>
                    <a:pt x="294" y="338"/>
                    <a:pt x="304" y="331"/>
                    <a:pt x="314" y="323"/>
                  </a:cubicBezTo>
                  <a:cubicBezTo>
                    <a:pt x="322" y="318"/>
                    <a:pt x="329" y="316"/>
                    <a:pt x="336" y="321"/>
                  </a:cubicBezTo>
                  <a:cubicBezTo>
                    <a:pt x="354" y="333"/>
                    <a:pt x="364" y="325"/>
                    <a:pt x="372" y="309"/>
                  </a:cubicBezTo>
                  <a:cubicBezTo>
                    <a:pt x="374" y="304"/>
                    <a:pt x="377" y="300"/>
                    <a:pt x="381" y="296"/>
                  </a:cubicBezTo>
                  <a:cubicBezTo>
                    <a:pt x="389" y="287"/>
                    <a:pt x="389" y="279"/>
                    <a:pt x="379" y="271"/>
                  </a:cubicBezTo>
                  <a:cubicBezTo>
                    <a:pt x="369" y="263"/>
                    <a:pt x="366" y="253"/>
                    <a:pt x="371" y="241"/>
                  </a:cubicBezTo>
                  <a:cubicBezTo>
                    <a:pt x="374" y="234"/>
                    <a:pt x="375" y="227"/>
                    <a:pt x="377" y="220"/>
                  </a:cubicBezTo>
                  <a:cubicBezTo>
                    <a:pt x="379" y="205"/>
                    <a:pt x="383" y="191"/>
                    <a:pt x="401" y="188"/>
                  </a:cubicBezTo>
                  <a:cubicBezTo>
                    <a:pt x="408" y="187"/>
                    <a:pt x="410" y="182"/>
                    <a:pt x="408" y="175"/>
                  </a:cubicBezTo>
                  <a:close/>
                </a:path>
              </a:pathLst>
            </a:custGeom>
            <a:solidFill>
              <a:srgbClr val="FD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86" name="Freeform 34"/>
            <p:cNvSpPr>
              <a:spLocks noEditPoints="1"/>
            </p:cNvSpPr>
            <p:nvPr/>
          </p:nvSpPr>
          <p:spPr bwMode="auto">
            <a:xfrm>
              <a:off x="3444875" y="-1308100"/>
              <a:ext cx="1668462" cy="1581151"/>
            </a:xfrm>
            <a:custGeom>
              <a:avLst/>
              <a:gdLst>
                <a:gd name="T0" fmla="*/ 467 w 554"/>
                <a:gd name="T1" fmla="*/ 453 h 524"/>
                <a:gd name="T2" fmla="*/ 441 w 554"/>
                <a:gd name="T3" fmla="*/ 441 h 524"/>
                <a:gd name="T4" fmla="*/ 412 w 554"/>
                <a:gd name="T5" fmla="*/ 442 h 524"/>
                <a:gd name="T6" fmla="*/ 381 w 554"/>
                <a:gd name="T7" fmla="*/ 460 h 524"/>
                <a:gd name="T8" fmla="*/ 352 w 554"/>
                <a:gd name="T9" fmla="*/ 502 h 524"/>
                <a:gd name="T10" fmla="*/ 339 w 554"/>
                <a:gd name="T11" fmla="*/ 515 h 524"/>
                <a:gd name="T12" fmla="*/ 311 w 554"/>
                <a:gd name="T13" fmla="*/ 519 h 524"/>
                <a:gd name="T14" fmla="*/ 265 w 554"/>
                <a:gd name="T15" fmla="*/ 495 h 524"/>
                <a:gd name="T16" fmla="*/ 250 w 554"/>
                <a:gd name="T17" fmla="*/ 484 h 524"/>
                <a:gd name="T18" fmla="*/ 213 w 554"/>
                <a:gd name="T19" fmla="*/ 474 h 524"/>
                <a:gd name="T20" fmla="*/ 154 w 554"/>
                <a:gd name="T21" fmla="*/ 486 h 524"/>
                <a:gd name="T22" fmla="*/ 135 w 554"/>
                <a:gd name="T23" fmla="*/ 487 h 524"/>
                <a:gd name="T24" fmla="*/ 114 w 554"/>
                <a:gd name="T25" fmla="*/ 472 h 524"/>
                <a:gd name="T26" fmla="*/ 97 w 554"/>
                <a:gd name="T27" fmla="*/ 417 h 524"/>
                <a:gd name="T28" fmla="*/ 98 w 554"/>
                <a:gd name="T29" fmla="*/ 414 h 524"/>
                <a:gd name="T30" fmla="*/ 48 w 554"/>
                <a:gd name="T31" fmla="*/ 344 h 524"/>
                <a:gd name="T32" fmla="*/ 8 w 554"/>
                <a:gd name="T33" fmla="*/ 302 h 524"/>
                <a:gd name="T34" fmla="*/ 7 w 554"/>
                <a:gd name="T35" fmla="*/ 288 h 524"/>
                <a:gd name="T36" fmla="*/ 27 w 554"/>
                <a:gd name="T37" fmla="*/ 257 h 524"/>
                <a:gd name="T38" fmla="*/ 47 w 554"/>
                <a:gd name="T39" fmla="*/ 237 h 524"/>
                <a:gd name="T40" fmla="*/ 57 w 554"/>
                <a:gd name="T41" fmla="*/ 204 h 524"/>
                <a:gd name="T42" fmla="*/ 47 w 554"/>
                <a:gd name="T43" fmla="*/ 144 h 524"/>
                <a:gd name="T44" fmla="*/ 46 w 554"/>
                <a:gd name="T45" fmla="*/ 127 h 524"/>
                <a:gd name="T46" fmla="*/ 60 w 554"/>
                <a:gd name="T47" fmla="*/ 108 h 524"/>
                <a:gd name="T48" fmla="*/ 119 w 554"/>
                <a:gd name="T49" fmla="*/ 91 h 524"/>
                <a:gd name="T50" fmla="*/ 201 w 554"/>
                <a:gd name="T51" fmla="*/ 43 h 524"/>
                <a:gd name="T52" fmla="*/ 239 w 554"/>
                <a:gd name="T53" fmla="*/ 8 h 524"/>
                <a:gd name="T54" fmla="*/ 253 w 554"/>
                <a:gd name="T55" fmla="*/ 6 h 524"/>
                <a:gd name="T56" fmla="*/ 289 w 554"/>
                <a:gd name="T57" fmla="*/ 26 h 524"/>
                <a:gd name="T58" fmla="*/ 291 w 554"/>
                <a:gd name="T59" fmla="*/ 32 h 524"/>
                <a:gd name="T60" fmla="*/ 369 w 554"/>
                <a:gd name="T61" fmla="*/ 59 h 524"/>
                <a:gd name="T62" fmla="*/ 390 w 554"/>
                <a:gd name="T63" fmla="*/ 49 h 524"/>
                <a:gd name="T64" fmla="*/ 433 w 554"/>
                <a:gd name="T65" fmla="*/ 48 h 524"/>
                <a:gd name="T66" fmla="*/ 442 w 554"/>
                <a:gd name="T67" fmla="*/ 55 h 524"/>
                <a:gd name="T68" fmla="*/ 459 w 554"/>
                <a:gd name="T69" fmla="*/ 108 h 524"/>
                <a:gd name="T70" fmla="*/ 459 w 554"/>
                <a:gd name="T71" fmla="*/ 124 h 524"/>
                <a:gd name="T72" fmla="*/ 491 w 554"/>
                <a:gd name="T73" fmla="*/ 179 h 524"/>
                <a:gd name="T74" fmla="*/ 522 w 554"/>
                <a:gd name="T75" fmla="*/ 187 h 524"/>
                <a:gd name="T76" fmla="*/ 545 w 554"/>
                <a:gd name="T77" fmla="*/ 209 h 524"/>
                <a:gd name="T78" fmla="*/ 548 w 554"/>
                <a:gd name="T79" fmla="*/ 235 h 524"/>
                <a:gd name="T80" fmla="*/ 523 w 554"/>
                <a:gd name="T81" fmla="*/ 275 h 524"/>
                <a:gd name="T82" fmla="*/ 511 w 554"/>
                <a:gd name="T83" fmla="*/ 289 h 524"/>
                <a:gd name="T84" fmla="*/ 499 w 554"/>
                <a:gd name="T85" fmla="*/ 326 h 524"/>
                <a:gd name="T86" fmla="*/ 508 w 554"/>
                <a:gd name="T87" fmla="*/ 384 h 524"/>
                <a:gd name="T88" fmla="*/ 512 w 554"/>
                <a:gd name="T89" fmla="*/ 400 h 524"/>
                <a:gd name="T90" fmla="*/ 474 w 554"/>
                <a:gd name="T91" fmla="*/ 448 h 524"/>
                <a:gd name="T92" fmla="*/ 467 w 554"/>
                <a:gd name="T93" fmla="*/ 453 h 524"/>
                <a:gd name="T94" fmla="*/ 283 w 554"/>
                <a:gd name="T95" fmla="*/ 163 h 524"/>
                <a:gd name="T96" fmla="*/ 177 w 554"/>
                <a:gd name="T97" fmla="*/ 266 h 524"/>
                <a:gd name="T98" fmla="*/ 283 w 554"/>
                <a:gd name="T99" fmla="*/ 371 h 524"/>
                <a:gd name="T100" fmla="*/ 388 w 554"/>
                <a:gd name="T101" fmla="*/ 266 h 524"/>
                <a:gd name="T102" fmla="*/ 283 w 554"/>
                <a:gd name="T103" fmla="*/ 1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4" h="524">
                  <a:moveTo>
                    <a:pt x="467" y="453"/>
                  </a:moveTo>
                  <a:cubicBezTo>
                    <a:pt x="458" y="448"/>
                    <a:pt x="449" y="445"/>
                    <a:pt x="441" y="441"/>
                  </a:cubicBezTo>
                  <a:cubicBezTo>
                    <a:pt x="431" y="435"/>
                    <a:pt x="422" y="435"/>
                    <a:pt x="412" y="442"/>
                  </a:cubicBezTo>
                  <a:cubicBezTo>
                    <a:pt x="402" y="449"/>
                    <a:pt x="392" y="455"/>
                    <a:pt x="381" y="460"/>
                  </a:cubicBezTo>
                  <a:cubicBezTo>
                    <a:pt x="362" y="468"/>
                    <a:pt x="349" y="479"/>
                    <a:pt x="352" y="502"/>
                  </a:cubicBezTo>
                  <a:cubicBezTo>
                    <a:pt x="353" y="512"/>
                    <a:pt x="347" y="515"/>
                    <a:pt x="339" y="515"/>
                  </a:cubicBezTo>
                  <a:cubicBezTo>
                    <a:pt x="329" y="516"/>
                    <a:pt x="320" y="518"/>
                    <a:pt x="311" y="519"/>
                  </a:cubicBezTo>
                  <a:cubicBezTo>
                    <a:pt x="280" y="524"/>
                    <a:pt x="279" y="524"/>
                    <a:pt x="265" y="495"/>
                  </a:cubicBezTo>
                  <a:cubicBezTo>
                    <a:pt x="262" y="488"/>
                    <a:pt x="256" y="486"/>
                    <a:pt x="250" y="484"/>
                  </a:cubicBezTo>
                  <a:cubicBezTo>
                    <a:pt x="238" y="481"/>
                    <a:pt x="225" y="479"/>
                    <a:pt x="213" y="474"/>
                  </a:cubicBezTo>
                  <a:cubicBezTo>
                    <a:pt x="190" y="464"/>
                    <a:pt x="170" y="463"/>
                    <a:pt x="154" y="486"/>
                  </a:cubicBezTo>
                  <a:cubicBezTo>
                    <a:pt x="149" y="493"/>
                    <a:pt x="142" y="493"/>
                    <a:pt x="135" y="487"/>
                  </a:cubicBezTo>
                  <a:cubicBezTo>
                    <a:pt x="129" y="482"/>
                    <a:pt x="121" y="477"/>
                    <a:pt x="114" y="472"/>
                  </a:cubicBezTo>
                  <a:cubicBezTo>
                    <a:pt x="85" y="451"/>
                    <a:pt x="85" y="451"/>
                    <a:pt x="97" y="417"/>
                  </a:cubicBezTo>
                  <a:cubicBezTo>
                    <a:pt x="97" y="416"/>
                    <a:pt x="98" y="415"/>
                    <a:pt x="98" y="414"/>
                  </a:cubicBezTo>
                  <a:cubicBezTo>
                    <a:pt x="102" y="400"/>
                    <a:pt x="63" y="346"/>
                    <a:pt x="48" y="344"/>
                  </a:cubicBezTo>
                  <a:cubicBezTo>
                    <a:pt x="11" y="339"/>
                    <a:pt x="11" y="339"/>
                    <a:pt x="8" y="302"/>
                  </a:cubicBezTo>
                  <a:cubicBezTo>
                    <a:pt x="8" y="297"/>
                    <a:pt x="9" y="292"/>
                    <a:pt x="7" y="288"/>
                  </a:cubicBezTo>
                  <a:cubicBezTo>
                    <a:pt x="0" y="268"/>
                    <a:pt x="8" y="259"/>
                    <a:pt x="27" y="257"/>
                  </a:cubicBezTo>
                  <a:cubicBezTo>
                    <a:pt x="39" y="255"/>
                    <a:pt x="44" y="247"/>
                    <a:pt x="47" y="237"/>
                  </a:cubicBezTo>
                  <a:cubicBezTo>
                    <a:pt x="49" y="226"/>
                    <a:pt x="52" y="215"/>
                    <a:pt x="57" y="204"/>
                  </a:cubicBezTo>
                  <a:cubicBezTo>
                    <a:pt x="67" y="182"/>
                    <a:pt x="69" y="161"/>
                    <a:pt x="47" y="144"/>
                  </a:cubicBezTo>
                  <a:cubicBezTo>
                    <a:pt x="40" y="139"/>
                    <a:pt x="40" y="134"/>
                    <a:pt x="46" y="127"/>
                  </a:cubicBezTo>
                  <a:cubicBezTo>
                    <a:pt x="51" y="121"/>
                    <a:pt x="55" y="115"/>
                    <a:pt x="60" y="108"/>
                  </a:cubicBezTo>
                  <a:cubicBezTo>
                    <a:pt x="83" y="78"/>
                    <a:pt x="83" y="78"/>
                    <a:pt x="119" y="91"/>
                  </a:cubicBezTo>
                  <a:cubicBezTo>
                    <a:pt x="135" y="96"/>
                    <a:pt x="199" y="59"/>
                    <a:pt x="201" y="43"/>
                  </a:cubicBezTo>
                  <a:cubicBezTo>
                    <a:pt x="207" y="12"/>
                    <a:pt x="207" y="12"/>
                    <a:pt x="239" y="8"/>
                  </a:cubicBezTo>
                  <a:cubicBezTo>
                    <a:pt x="244" y="7"/>
                    <a:pt x="249" y="7"/>
                    <a:pt x="253" y="6"/>
                  </a:cubicBezTo>
                  <a:cubicBezTo>
                    <a:pt x="273" y="0"/>
                    <a:pt x="285" y="4"/>
                    <a:pt x="289" y="26"/>
                  </a:cubicBezTo>
                  <a:cubicBezTo>
                    <a:pt x="289" y="28"/>
                    <a:pt x="290" y="30"/>
                    <a:pt x="291" y="32"/>
                  </a:cubicBezTo>
                  <a:cubicBezTo>
                    <a:pt x="313" y="51"/>
                    <a:pt x="343" y="49"/>
                    <a:pt x="369" y="59"/>
                  </a:cubicBezTo>
                  <a:cubicBezTo>
                    <a:pt x="379" y="64"/>
                    <a:pt x="385" y="56"/>
                    <a:pt x="390" y="49"/>
                  </a:cubicBezTo>
                  <a:cubicBezTo>
                    <a:pt x="404" y="32"/>
                    <a:pt x="418" y="32"/>
                    <a:pt x="433" y="48"/>
                  </a:cubicBezTo>
                  <a:cubicBezTo>
                    <a:pt x="436" y="50"/>
                    <a:pt x="439" y="52"/>
                    <a:pt x="442" y="55"/>
                  </a:cubicBezTo>
                  <a:cubicBezTo>
                    <a:pt x="471" y="75"/>
                    <a:pt x="471" y="75"/>
                    <a:pt x="459" y="108"/>
                  </a:cubicBezTo>
                  <a:cubicBezTo>
                    <a:pt x="457" y="114"/>
                    <a:pt x="455" y="118"/>
                    <a:pt x="459" y="124"/>
                  </a:cubicBezTo>
                  <a:cubicBezTo>
                    <a:pt x="470" y="142"/>
                    <a:pt x="480" y="161"/>
                    <a:pt x="491" y="179"/>
                  </a:cubicBezTo>
                  <a:cubicBezTo>
                    <a:pt x="499" y="190"/>
                    <a:pt x="512" y="187"/>
                    <a:pt x="522" y="187"/>
                  </a:cubicBezTo>
                  <a:cubicBezTo>
                    <a:pt x="537" y="188"/>
                    <a:pt x="546" y="192"/>
                    <a:pt x="545" y="209"/>
                  </a:cubicBezTo>
                  <a:cubicBezTo>
                    <a:pt x="545" y="218"/>
                    <a:pt x="546" y="227"/>
                    <a:pt x="548" y="235"/>
                  </a:cubicBezTo>
                  <a:cubicBezTo>
                    <a:pt x="554" y="257"/>
                    <a:pt x="549" y="272"/>
                    <a:pt x="523" y="275"/>
                  </a:cubicBezTo>
                  <a:cubicBezTo>
                    <a:pt x="516" y="275"/>
                    <a:pt x="513" y="282"/>
                    <a:pt x="511" y="289"/>
                  </a:cubicBezTo>
                  <a:cubicBezTo>
                    <a:pt x="507" y="301"/>
                    <a:pt x="504" y="314"/>
                    <a:pt x="499" y="326"/>
                  </a:cubicBezTo>
                  <a:cubicBezTo>
                    <a:pt x="489" y="348"/>
                    <a:pt x="487" y="368"/>
                    <a:pt x="508" y="384"/>
                  </a:cubicBezTo>
                  <a:cubicBezTo>
                    <a:pt x="513" y="388"/>
                    <a:pt x="517" y="393"/>
                    <a:pt x="512" y="400"/>
                  </a:cubicBezTo>
                  <a:cubicBezTo>
                    <a:pt x="499" y="416"/>
                    <a:pt x="487" y="432"/>
                    <a:pt x="474" y="448"/>
                  </a:cubicBezTo>
                  <a:cubicBezTo>
                    <a:pt x="472" y="450"/>
                    <a:pt x="470" y="451"/>
                    <a:pt x="467" y="453"/>
                  </a:cubicBezTo>
                  <a:close/>
                  <a:moveTo>
                    <a:pt x="283" y="163"/>
                  </a:moveTo>
                  <a:cubicBezTo>
                    <a:pt x="226" y="163"/>
                    <a:pt x="178" y="210"/>
                    <a:pt x="177" y="266"/>
                  </a:cubicBezTo>
                  <a:cubicBezTo>
                    <a:pt x="177" y="323"/>
                    <a:pt x="226" y="372"/>
                    <a:pt x="283" y="371"/>
                  </a:cubicBezTo>
                  <a:cubicBezTo>
                    <a:pt x="341" y="371"/>
                    <a:pt x="389" y="324"/>
                    <a:pt x="388" y="266"/>
                  </a:cubicBezTo>
                  <a:cubicBezTo>
                    <a:pt x="388" y="209"/>
                    <a:pt x="341" y="163"/>
                    <a:pt x="283" y="163"/>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87" name="Freeform 35"/>
            <p:cNvSpPr>
              <a:spLocks noEditPoints="1"/>
            </p:cNvSpPr>
            <p:nvPr/>
          </p:nvSpPr>
          <p:spPr bwMode="auto">
            <a:xfrm>
              <a:off x="2119313" y="-468313"/>
              <a:ext cx="1671637" cy="1577976"/>
            </a:xfrm>
            <a:custGeom>
              <a:avLst/>
              <a:gdLst>
                <a:gd name="T0" fmla="*/ 407 w 555"/>
                <a:gd name="T1" fmla="*/ 498 h 523"/>
                <a:gd name="T2" fmla="*/ 387 w 555"/>
                <a:gd name="T3" fmla="*/ 482 h 523"/>
                <a:gd name="T4" fmla="*/ 349 w 555"/>
                <a:gd name="T5" fmla="*/ 473 h 523"/>
                <a:gd name="T6" fmla="*/ 320 w 555"/>
                <a:gd name="T7" fmla="*/ 479 h 523"/>
                <a:gd name="T8" fmla="*/ 279 w 555"/>
                <a:gd name="T9" fmla="*/ 512 h 523"/>
                <a:gd name="T10" fmla="*/ 262 w 555"/>
                <a:gd name="T11" fmla="*/ 521 h 523"/>
                <a:gd name="T12" fmla="*/ 211 w 555"/>
                <a:gd name="T13" fmla="*/ 513 h 523"/>
                <a:gd name="T14" fmla="*/ 198 w 555"/>
                <a:gd name="T15" fmla="*/ 495 h 523"/>
                <a:gd name="T16" fmla="*/ 176 w 555"/>
                <a:gd name="T17" fmla="*/ 459 h 523"/>
                <a:gd name="T18" fmla="*/ 156 w 555"/>
                <a:gd name="T19" fmla="*/ 446 h 523"/>
                <a:gd name="T20" fmla="*/ 94 w 555"/>
                <a:gd name="T21" fmla="*/ 439 h 523"/>
                <a:gd name="T22" fmla="*/ 76 w 555"/>
                <a:gd name="T23" fmla="*/ 435 h 523"/>
                <a:gd name="T24" fmla="*/ 62 w 555"/>
                <a:gd name="T25" fmla="*/ 417 h 523"/>
                <a:gd name="T26" fmla="*/ 41 w 555"/>
                <a:gd name="T27" fmla="*/ 387 h 523"/>
                <a:gd name="T28" fmla="*/ 60 w 555"/>
                <a:gd name="T29" fmla="*/ 357 h 523"/>
                <a:gd name="T30" fmla="*/ 64 w 555"/>
                <a:gd name="T31" fmla="*/ 342 h 523"/>
                <a:gd name="T32" fmla="*/ 48 w 555"/>
                <a:gd name="T33" fmla="*/ 286 h 523"/>
                <a:gd name="T34" fmla="*/ 20 w 555"/>
                <a:gd name="T35" fmla="*/ 267 h 523"/>
                <a:gd name="T36" fmla="*/ 5 w 555"/>
                <a:gd name="T37" fmla="*/ 239 h 523"/>
                <a:gd name="T38" fmla="*/ 9 w 555"/>
                <a:gd name="T39" fmla="*/ 217 h 523"/>
                <a:gd name="T40" fmla="*/ 46 w 555"/>
                <a:gd name="T41" fmla="*/ 183 h 523"/>
                <a:gd name="T42" fmla="*/ 102 w 555"/>
                <a:gd name="T43" fmla="*/ 108 h 523"/>
                <a:gd name="T44" fmla="*/ 99 w 555"/>
                <a:gd name="T45" fmla="*/ 100 h 523"/>
                <a:gd name="T46" fmla="*/ 113 w 555"/>
                <a:gd name="T47" fmla="*/ 53 h 523"/>
                <a:gd name="T48" fmla="*/ 124 w 555"/>
                <a:gd name="T49" fmla="*/ 45 h 523"/>
                <a:gd name="T50" fmla="*/ 171 w 555"/>
                <a:gd name="T51" fmla="*/ 47 h 523"/>
                <a:gd name="T52" fmla="*/ 198 w 555"/>
                <a:gd name="T53" fmla="*/ 54 h 523"/>
                <a:gd name="T54" fmla="*/ 235 w 555"/>
                <a:gd name="T55" fmla="*/ 46 h 523"/>
                <a:gd name="T56" fmla="*/ 276 w 555"/>
                <a:gd name="T57" fmla="*/ 13 h 523"/>
                <a:gd name="T58" fmla="*/ 294 w 555"/>
                <a:gd name="T59" fmla="*/ 2 h 523"/>
                <a:gd name="T60" fmla="*/ 325 w 555"/>
                <a:gd name="T61" fmla="*/ 7 h 523"/>
                <a:gd name="T62" fmla="*/ 359 w 555"/>
                <a:gd name="T63" fmla="*/ 41 h 523"/>
                <a:gd name="T64" fmla="*/ 368 w 555"/>
                <a:gd name="T65" fmla="*/ 57 h 523"/>
                <a:gd name="T66" fmla="*/ 400 w 555"/>
                <a:gd name="T67" fmla="*/ 78 h 523"/>
                <a:gd name="T68" fmla="*/ 461 w 555"/>
                <a:gd name="T69" fmla="*/ 84 h 523"/>
                <a:gd name="T70" fmla="*/ 481 w 555"/>
                <a:gd name="T71" fmla="*/ 90 h 523"/>
                <a:gd name="T72" fmla="*/ 512 w 555"/>
                <a:gd name="T73" fmla="*/ 129 h 523"/>
                <a:gd name="T74" fmla="*/ 510 w 555"/>
                <a:gd name="T75" fmla="*/ 149 h 523"/>
                <a:gd name="T76" fmla="*/ 498 w 555"/>
                <a:gd name="T77" fmla="*/ 206 h 523"/>
                <a:gd name="T78" fmla="*/ 500 w 555"/>
                <a:gd name="T79" fmla="*/ 218 h 523"/>
                <a:gd name="T80" fmla="*/ 537 w 555"/>
                <a:gd name="T81" fmla="*/ 261 h 523"/>
                <a:gd name="T82" fmla="*/ 550 w 555"/>
                <a:gd name="T83" fmla="*/ 286 h 523"/>
                <a:gd name="T84" fmla="*/ 546 w 555"/>
                <a:gd name="T85" fmla="*/ 307 h 523"/>
                <a:gd name="T86" fmla="*/ 508 w 555"/>
                <a:gd name="T87" fmla="*/ 344 h 523"/>
                <a:gd name="T88" fmla="*/ 453 w 555"/>
                <a:gd name="T89" fmla="*/ 420 h 523"/>
                <a:gd name="T90" fmla="*/ 455 w 555"/>
                <a:gd name="T91" fmla="*/ 425 h 523"/>
                <a:gd name="T92" fmla="*/ 438 w 555"/>
                <a:gd name="T93" fmla="*/ 476 h 523"/>
                <a:gd name="T94" fmla="*/ 407 w 555"/>
                <a:gd name="T95" fmla="*/ 498 h 523"/>
                <a:gd name="T96" fmla="*/ 277 w 555"/>
                <a:gd name="T97" fmla="*/ 367 h 523"/>
                <a:gd name="T98" fmla="*/ 384 w 555"/>
                <a:gd name="T99" fmla="*/ 261 h 523"/>
                <a:gd name="T100" fmla="*/ 277 w 555"/>
                <a:gd name="T101" fmla="*/ 155 h 523"/>
                <a:gd name="T102" fmla="*/ 171 w 555"/>
                <a:gd name="T103" fmla="*/ 260 h 523"/>
                <a:gd name="T104" fmla="*/ 277 w 555"/>
                <a:gd name="T105" fmla="*/ 367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5" h="523">
                  <a:moveTo>
                    <a:pt x="407" y="498"/>
                  </a:moveTo>
                  <a:cubicBezTo>
                    <a:pt x="398" y="495"/>
                    <a:pt x="392" y="488"/>
                    <a:pt x="387" y="482"/>
                  </a:cubicBezTo>
                  <a:cubicBezTo>
                    <a:pt x="376" y="470"/>
                    <a:pt x="364" y="467"/>
                    <a:pt x="349" y="473"/>
                  </a:cubicBezTo>
                  <a:cubicBezTo>
                    <a:pt x="340" y="476"/>
                    <a:pt x="330" y="478"/>
                    <a:pt x="320" y="479"/>
                  </a:cubicBezTo>
                  <a:cubicBezTo>
                    <a:pt x="300" y="482"/>
                    <a:pt x="283" y="489"/>
                    <a:pt x="279" y="512"/>
                  </a:cubicBezTo>
                  <a:cubicBezTo>
                    <a:pt x="278" y="521"/>
                    <a:pt x="271" y="523"/>
                    <a:pt x="262" y="521"/>
                  </a:cubicBezTo>
                  <a:cubicBezTo>
                    <a:pt x="245" y="518"/>
                    <a:pt x="228" y="515"/>
                    <a:pt x="211" y="513"/>
                  </a:cubicBezTo>
                  <a:cubicBezTo>
                    <a:pt x="199" y="512"/>
                    <a:pt x="197" y="503"/>
                    <a:pt x="198" y="495"/>
                  </a:cubicBezTo>
                  <a:cubicBezTo>
                    <a:pt x="200" y="476"/>
                    <a:pt x="191" y="466"/>
                    <a:pt x="176" y="459"/>
                  </a:cubicBezTo>
                  <a:cubicBezTo>
                    <a:pt x="169" y="455"/>
                    <a:pt x="162" y="451"/>
                    <a:pt x="156" y="446"/>
                  </a:cubicBezTo>
                  <a:cubicBezTo>
                    <a:pt x="136" y="430"/>
                    <a:pt x="117" y="421"/>
                    <a:pt x="94" y="439"/>
                  </a:cubicBezTo>
                  <a:cubicBezTo>
                    <a:pt x="87" y="445"/>
                    <a:pt x="80" y="442"/>
                    <a:pt x="76" y="435"/>
                  </a:cubicBezTo>
                  <a:cubicBezTo>
                    <a:pt x="71" y="429"/>
                    <a:pt x="67" y="423"/>
                    <a:pt x="62" y="417"/>
                  </a:cubicBezTo>
                  <a:cubicBezTo>
                    <a:pt x="55" y="407"/>
                    <a:pt x="43" y="398"/>
                    <a:pt x="41" y="387"/>
                  </a:cubicBezTo>
                  <a:cubicBezTo>
                    <a:pt x="37" y="374"/>
                    <a:pt x="53" y="367"/>
                    <a:pt x="60" y="357"/>
                  </a:cubicBezTo>
                  <a:cubicBezTo>
                    <a:pt x="63" y="352"/>
                    <a:pt x="65" y="347"/>
                    <a:pt x="64" y="342"/>
                  </a:cubicBezTo>
                  <a:cubicBezTo>
                    <a:pt x="59" y="323"/>
                    <a:pt x="54" y="304"/>
                    <a:pt x="48" y="286"/>
                  </a:cubicBezTo>
                  <a:cubicBezTo>
                    <a:pt x="44" y="272"/>
                    <a:pt x="30" y="271"/>
                    <a:pt x="20" y="267"/>
                  </a:cubicBezTo>
                  <a:cubicBezTo>
                    <a:pt x="5" y="262"/>
                    <a:pt x="0" y="254"/>
                    <a:pt x="5" y="239"/>
                  </a:cubicBezTo>
                  <a:cubicBezTo>
                    <a:pt x="7" y="232"/>
                    <a:pt x="8" y="225"/>
                    <a:pt x="9" y="217"/>
                  </a:cubicBezTo>
                  <a:cubicBezTo>
                    <a:pt x="15" y="186"/>
                    <a:pt x="15" y="186"/>
                    <a:pt x="46" y="183"/>
                  </a:cubicBezTo>
                  <a:cubicBezTo>
                    <a:pt x="57" y="181"/>
                    <a:pt x="104" y="119"/>
                    <a:pt x="102" y="108"/>
                  </a:cubicBezTo>
                  <a:cubicBezTo>
                    <a:pt x="102" y="105"/>
                    <a:pt x="100" y="103"/>
                    <a:pt x="99" y="100"/>
                  </a:cubicBezTo>
                  <a:cubicBezTo>
                    <a:pt x="87" y="71"/>
                    <a:pt x="87" y="71"/>
                    <a:pt x="113" y="53"/>
                  </a:cubicBezTo>
                  <a:cubicBezTo>
                    <a:pt x="117" y="50"/>
                    <a:pt x="120" y="47"/>
                    <a:pt x="124" y="45"/>
                  </a:cubicBezTo>
                  <a:cubicBezTo>
                    <a:pt x="149" y="27"/>
                    <a:pt x="149" y="27"/>
                    <a:pt x="171" y="47"/>
                  </a:cubicBezTo>
                  <a:cubicBezTo>
                    <a:pt x="180" y="55"/>
                    <a:pt x="188" y="57"/>
                    <a:pt x="198" y="54"/>
                  </a:cubicBezTo>
                  <a:cubicBezTo>
                    <a:pt x="210" y="51"/>
                    <a:pt x="223" y="47"/>
                    <a:pt x="235" y="46"/>
                  </a:cubicBezTo>
                  <a:cubicBezTo>
                    <a:pt x="257" y="44"/>
                    <a:pt x="272" y="35"/>
                    <a:pt x="276" y="13"/>
                  </a:cubicBezTo>
                  <a:cubicBezTo>
                    <a:pt x="278" y="3"/>
                    <a:pt x="284" y="0"/>
                    <a:pt x="294" y="2"/>
                  </a:cubicBezTo>
                  <a:cubicBezTo>
                    <a:pt x="304" y="4"/>
                    <a:pt x="315" y="7"/>
                    <a:pt x="325" y="7"/>
                  </a:cubicBezTo>
                  <a:cubicBezTo>
                    <a:pt x="348" y="8"/>
                    <a:pt x="362" y="16"/>
                    <a:pt x="359" y="41"/>
                  </a:cubicBezTo>
                  <a:cubicBezTo>
                    <a:pt x="358" y="49"/>
                    <a:pt x="362" y="54"/>
                    <a:pt x="368" y="57"/>
                  </a:cubicBezTo>
                  <a:cubicBezTo>
                    <a:pt x="379" y="64"/>
                    <a:pt x="390" y="70"/>
                    <a:pt x="400" y="78"/>
                  </a:cubicBezTo>
                  <a:cubicBezTo>
                    <a:pt x="419" y="93"/>
                    <a:pt x="439" y="101"/>
                    <a:pt x="461" y="84"/>
                  </a:cubicBezTo>
                  <a:cubicBezTo>
                    <a:pt x="469" y="78"/>
                    <a:pt x="476" y="82"/>
                    <a:pt x="481" y="90"/>
                  </a:cubicBezTo>
                  <a:cubicBezTo>
                    <a:pt x="491" y="103"/>
                    <a:pt x="501" y="116"/>
                    <a:pt x="512" y="129"/>
                  </a:cubicBezTo>
                  <a:cubicBezTo>
                    <a:pt x="518" y="137"/>
                    <a:pt x="517" y="144"/>
                    <a:pt x="510" y="149"/>
                  </a:cubicBezTo>
                  <a:cubicBezTo>
                    <a:pt x="490" y="165"/>
                    <a:pt x="489" y="184"/>
                    <a:pt x="498" y="206"/>
                  </a:cubicBezTo>
                  <a:cubicBezTo>
                    <a:pt x="499" y="210"/>
                    <a:pt x="500" y="214"/>
                    <a:pt x="500" y="218"/>
                  </a:cubicBezTo>
                  <a:cubicBezTo>
                    <a:pt x="502" y="241"/>
                    <a:pt x="514" y="256"/>
                    <a:pt x="537" y="261"/>
                  </a:cubicBezTo>
                  <a:cubicBezTo>
                    <a:pt x="550" y="264"/>
                    <a:pt x="555" y="272"/>
                    <a:pt x="550" y="286"/>
                  </a:cubicBezTo>
                  <a:cubicBezTo>
                    <a:pt x="548" y="293"/>
                    <a:pt x="547" y="300"/>
                    <a:pt x="546" y="307"/>
                  </a:cubicBezTo>
                  <a:cubicBezTo>
                    <a:pt x="540" y="339"/>
                    <a:pt x="540" y="339"/>
                    <a:pt x="508" y="344"/>
                  </a:cubicBezTo>
                  <a:cubicBezTo>
                    <a:pt x="497" y="346"/>
                    <a:pt x="451" y="408"/>
                    <a:pt x="453" y="420"/>
                  </a:cubicBezTo>
                  <a:cubicBezTo>
                    <a:pt x="453" y="421"/>
                    <a:pt x="454" y="423"/>
                    <a:pt x="455" y="425"/>
                  </a:cubicBezTo>
                  <a:cubicBezTo>
                    <a:pt x="467" y="456"/>
                    <a:pt x="467" y="456"/>
                    <a:pt x="438" y="476"/>
                  </a:cubicBezTo>
                  <a:cubicBezTo>
                    <a:pt x="428" y="484"/>
                    <a:pt x="418" y="491"/>
                    <a:pt x="407" y="498"/>
                  </a:cubicBezTo>
                  <a:close/>
                  <a:moveTo>
                    <a:pt x="277" y="367"/>
                  </a:moveTo>
                  <a:cubicBezTo>
                    <a:pt x="337" y="367"/>
                    <a:pt x="384" y="320"/>
                    <a:pt x="384" y="261"/>
                  </a:cubicBezTo>
                  <a:cubicBezTo>
                    <a:pt x="384" y="202"/>
                    <a:pt x="336" y="155"/>
                    <a:pt x="277" y="155"/>
                  </a:cubicBezTo>
                  <a:cubicBezTo>
                    <a:pt x="218" y="155"/>
                    <a:pt x="171" y="202"/>
                    <a:pt x="171" y="260"/>
                  </a:cubicBezTo>
                  <a:cubicBezTo>
                    <a:pt x="170" y="320"/>
                    <a:pt x="217" y="367"/>
                    <a:pt x="277" y="367"/>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88" name="Freeform 36"/>
            <p:cNvSpPr>
              <a:spLocks noEditPoints="1"/>
            </p:cNvSpPr>
            <p:nvPr/>
          </p:nvSpPr>
          <p:spPr bwMode="auto">
            <a:xfrm>
              <a:off x="1525588" y="-1404938"/>
              <a:ext cx="1235075" cy="1181100"/>
            </a:xfrm>
            <a:custGeom>
              <a:avLst/>
              <a:gdLst>
                <a:gd name="T0" fmla="*/ 408 w 410"/>
                <a:gd name="T1" fmla="*/ 175 h 391"/>
                <a:gd name="T2" fmla="*/ 401 w 410"/>
                <a:gd name="T3" fmla="*/ 188 h 391"/>
                <a:gd name="T4" fmla="*/ 377 w 410"/>
                <a:gd name="T5" fmla="*/ 220 h 391"/>
                <a:gd name="T6" fmla="*/ 371 w 410"/>
                <a:gd name="T7" fmla="*/ 241 h 391"/>
                <a:gd name="T8" fmla="*/ 379 w 410"/>
                <a:gd name="T9" fmla="*/ 271 h 391"/>
                <a:gd name="T10" fmla="*/ 381 w 410"/>
                <a:gd name="T11" fmla="*/ 296 h 391"/>
                <a:gd name="T12" fmla="*/ 372 w 410"/>
                <a:gd name="T13" fmla="*/ 309 h 391"/>
                <a:gd name="T14" fmla="*/ 336 w 410"/>
                <a:gd name="T15" fmla="*/ 321 h 391"/>
                <a:gd name="T16" fmla="*/ 314 w 410"/>
                <a:gd name="T17" fmla="*/ 323 h 391"/>
                <a:gd name="T18" fmla="*/ 283 w 410"/>
                <a:gd name="T19" fmla="*/ 344 h 391"/>
                <a:gd name="T20" fmla="*/ 273 w 410"/>
                <a:gd name="T21" fmla="*/ 362 h 391"/>
                <a:gd name="T22" fmla="*/ 254 w 410"/>
                <a:gd name="T23" fmla="*/ 384 h 391"/>
                <a:gd name="T24" fmla="*/ 229 w 410"/>
                <a:gd name="T25" fmla="*/ 389 h 391"/>
                <a:gd name="T26" fmla="*/ 211 w 410"/>
                <a:gd name="T27" fmla="*/ 379 h 391"/>
                <a:gd name="T28" fmla="*/ 186 w 410"/>
                <a:gd name="T29" fmla="*/ 360 h 391"/>
                <a:gd name="T30" fmla="*/ 158 w 410"/>
                <a:gd name="T31" fmla="*/ 355 h 391"/>
                <a:gd name="T32" fmla="*/ 128 w 410"/>
                <a:gd name="T33" fmla="*/ 363 h 391"/>
                <a:gd name="T34" fmla="*/ 103 w 410"/>
                <a:gd name="T35" fmla="*/ 366 h 391"/>
                <a:gd name="T36" fmla="*/ 90 w 410"/>
                <a:gd name="T37" fmla="*/ 358 h 391"/>
                <a:gd name="T38" fmla="*/ 76 w 410"/>
                <a:gd name="T39" fmla="*/ 323 h 391"/>
                <a:gd name="T40" fmla="*/ 76 w 410"/>
                <a:gd name="T41" fmla="*/ 308 h 391"/>
                <a:gd name="T42" fmla="*/ 22 w 410"/>
                <a:gd name="T43" fmla="*/ 266 h 391"/>
                <a:gd name="T44" fmla="*/ 8 w 410"/>
                <a:gd name="T45" fmla="*/ 253 h 391"/>
                <a:gd name="T46" fmla="*/ 4 w 410"/>
                <a:gd name="T47" fmla="*/ 227 h 391"/>
                <a:gd name="T48" fmla="*/ 17 w 410"/>
                <a:gd name="T49" fmla="*/ 203 h 391"/>
                <a:gd name="T50" fmla="*/ 31 w 410"/>
                <a:gd name="T51" fmla="*/ 185 h 391"/>
                <a:gd name="T52" fmla="*/ 39 w 410"/>
                <a:gd name="T53" fmla="*/ 154 h 391"/>
                <a:gd name="T54" fmla="*/ 31 w 410"/>
                <a:gd name="T55" fmla="*/ 123 h 391"/>
                <a:gd name="T56" fmla="*/ 29 w 410"/>
                <a:gd name="T57" fmla="*/ 99 h 391"/>
                <a:gd name="T58" fmla="*/ 40 w 410"/>
                <a:gd name="T59" fmla="*/ 83 h 391"/>
                <a:gd name="T60" fmla="*/ 73 w 410"/>
                <a:gd name="T61" fmla="*/ 72 h 391"/>
                <a:gd name="T62" fmla="*/ 95 w 410"/>
                <a:gd name="T63" fmla="*/ 70 h 391"/>
                <a:gd name="T64" fmla="*/ 127 w 410"/>
                <a:gd name="T65" fmla="*/ 50 h 391"/>
                <a:gd name="T66" fmla="*/ 138 w 410"/>
                <a:gd name="T67" fmla="*/ 32 h 391"/>
                <a:gd name="T68" fmla="*/ 159 w 410"/>
                <a:gd name="T69" fmla="*/ 7 h 391"/>
                <a:gd name="T70" fmla="*/ 183 w 410"/>
                <a:gd name="T71" fmla="*/ 3 h 391"/>
                <a:gd name="T72" fmla="*/ 199 w 410"/>
                <a:gd name="T73" fmla="*/ 11 h 391"/>
                <a:gd name="T74" fmla="*/ 225 w 410"/>
                <a:gd name="T75" fmla="*/ 31 h 391"/>
                <a:gd name="T76" fmla="*/ 251 w 410"/>
                <a:gd name="T77" fmla="*/ 37 h 391"/>
                <a:gd name="T78" fmla="*/ 282 w 410"/>
                <a:gd name="T79" fmla="*/ 28 h 391"/>
                <a:gd name="T80" fmla="*/ 307 w 410"/>
                <a:gd name="T81" fmla="*/ 25 h 391"/>
                <a:gd name="T82" fmla="*/ 326 w 410"/>
                <a:gd name="T83" fmla="*/ 37 h 391"/>
                <a:gd name="T84" fmla="*/ 336 w 410"/>
                <a:gd name="T85" fmla="*/ 65 h 391"/>
                <a:gd name="T86" fmla="*/ 340 w 410"/>
                <a:gd name="T87" fmla="*/ 92 h 391"/>
                <a:gd name="T88" fmla="*/ 392 w 410"/>
                <a:gd name="T89" fmla="*/ 128 h 391"/>
                <a:gd name="T90" fmla="*/ 401 w 410"/>
                <a:gd name="T91" fmla="*/ 137 h 391"/>
                <a:gd name="T92" fmla="*/ 408 w 410"/>
                <a:gd name="T93" fmla="*/ 175 h 391"/>
                <a:gd name="T94" fmla="*/ 206 w 410"/>
                <a:gd name="T95" fmla="*/ 269 h 391"/>
                <a:gd name="T96" fmla="*/ 280 w 410"/>
                <a:gd name="T97" fmla="*/ 197 h 391"/>
                <a:gd name="T98" fmla="*/ 206 w 410"/>
                <a:gd name="T99" fmla="*/ 124 h 391"/>
                <a:gd name="T100" fmla="*/ 133 w 410"/>
                <a:gd name="T101" fmla="*/ 196 h 391"/>
                <a:gd name="T102" fmla="*/ 206 w 410"/>
                <a:gd name="T103" fmla="*/ 26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0" h="391">
                  <a:moveTo>
                    <a:pt x="408" y="175"/>
                  </a:moveTo>
                  <a:cubicBezTo>
                    <a:pt x="410" y="182"/>
                    <a:pt x="408" y="187"/>
                    <a:pt x="401" y="188"/>
                  </a:cubicBezTo>
                  <a:cubicBezTo>
                    <a:pt x="383" y="191"/>
                    <a:pt x="379" y="205"/>
                    <a:pt x="377" y="220"/>
                  </a:cubicBezTo>
                  <a:cubicBezTo>
                    <a:pt x="375" y="227"/>
                    <a:pt x="374" y="234"/>
                    <a:pt x="371" y="241"/>
                  </a:cubicBezTo>
                  <a:cubicBezTo>
                    <a:pt x="366" y="253"/>
                    <a:pt x="369" y="263"/>
                    <a:pt x="379" y="271"/>
                  </a:cubicBezTo>
                  <a:cubicBezTo>
                    <a:pt x="389" y="279"/>
                    <a:pt x="389" y="287"/>
                    <a:pt x="381" y="296"/>
                  </a:cubicBezTo>
                  <a:cubicBezTo>
                    <a:pt x="377" y="300"/>
                    <a:pt x="374" y="304"/>
                    <a:pt x="372" y="309"/>
                  </a:cubicBezTo>
                  <a:cubicBezTo>
                    <a:pt x="364" y="325"/>
                    <a:pt x="354" y="333"/>
                    <a:pt x="336" y="321"/>
                  </a:cubicBezTo>
                  <a:cubicBezTo>
                    <a:pt x="329" y="316"/>
                    <a:pt x="322" y="318"/>
                    <a:pt x="314" y="323"/>
                  </a:cubicBezTo>
                  <a:cubicBezTo>
                    <a:pt x="304" y="331"/>
                    <a:pt x="294" y="338"/>
                    <a:pt x="283" y="344"/>
                  </a:cubicBezTo>
                  <a:cubicBezTo>
                    <a:pt x="276" y="349"/>
                    <a:pt x="271" y="354"/>
                    <a:pt x="273" y="362"/>
                  </a:cubicBezTo>
                  <a:cubicBezTo>
                    <a:pt x="275" y="377"/>
                    <a:pt x="267" y="382"/>
                    <a:pt x="254" y="384"/>
                  </a:cubicBezTo>
                  <a:cubicBezTo>
                    <a:pt x="245" y="385"/>
                    <a:pt x="237" y="386"/>
                    <a:pt x="229" y="389"/>
                  </a:cubicBezTo>
                  <a:cubicBezTo>
                    <a:pt x="219" y="391"/>
                    <a:pt x="213" y="389"/>
                    <a:pt x="211" y="379"/>
                  </a:cubicBezTo>
                  <a:cubicBezTo>
                    <a:pt x="207" y="366"/>
                    <a:pt x="198" y="362"/>
                    <a:pt x="186" y="360"/>
                  </a:cubicBezTo>
                  <a:cubicBezTo>
                    <a:pt x="176" y="359"/>
                    <a:pt x="167" y="358"/>
                    <a:pt x="158" y="355"/>
                  </a:cubicBezTo>
                  <a:cubicBezTo>
                    <a:pt x="146" y="351"/>
                    <a:pt x="136" y="352"/>
                    <a:pt x="128" y="363"/>
                  </a:cubicBezTo>
                  <a:cubicBezTo>
                    <a:pt x="121" y="373"/>
                    <a:pt x="113" y="375"/>
                    <a:pt x="103" y="366"/>
                  </a:cubicBezTo>
                  <a:cubicBezTo>
                    <a:pt x="99" y="363"/>
                    <a:pt x="95" y="360"/>
                    <a:pt x="90" y="358"/>
                  </a:cubicBezTo>
                  <a:cubicBezTo>
                    <a:pt x="75" y="351"/>
                    <a:pt x="64" y="342"/>
                    <a:pt x="76" y="323"/>
                  </a:cubicBezTo>
                  <a:cubicBezTo>
                    <a:pt x="78" y="319"/>
                    <a:pt x="80" y="313"/>
                    <a:pt x="76" y="308"/>
                  </a:cubicBezTo>
                  <a:cubicBezTo>
                    <a:pt x="61" y="290"/>
                    <a:pt x="55" y="262"/>
                    <a:pt x="22" y="266"/>
                  </a:cubicBezTo>
                  <a:cubicBezTo>
                    <a:pt x="14" y="267"/>
                    <a:pt x="9" y="262"/>
                    <a:pt x="8" y="253"/>
                  </a:cubicBezTo>
                  <a:cubicBezTo>
                    <a:pt x="8" y="244"/>
                    <a:pt x="7" y="236"/>
                    <a:pt x="4" y="227"/>
                  </a:cubicBezTo>
                  <a:cubicBezTo>
                    <a:pt x="0" y="214"/>
                    <a:pt x="3" y="206"/>
                    <a:pt x="17" y="203"/>
                  </a:cubicBezTo>
                  <a:cubicBezTo>
                    <a:pt x="26" y="201"/>
                    <a:pt x="30" y="194"/>
                    <a:pt x="31" y="185"/>
                  </a:cubicBezTo>
                  <a:cubicBezTo>
                    <a:pt x="33" y="175"/>
                    <a:pt x="35" y="164"/>
                    <a:pt x="39" y="154"/>
                  </a:cubicBezTo>
                  <a:cubicBezTo>
                    <a:pt x="44" y="142"/>
                    <a:pt x="42" y="131"/>
                    <a:pt x="31" y="123"/>
                  </a:cubicBezTo>
                  <a:cubicBezTo>
                    <a:pt x="21" y="116"/>
                    <a:pt x="21" y="108"/>
                    <a:pt x="29" y="99"/>
                  </a:cubicBezTo>
                  <a:cubicBezTo>
                    <a:pt x="33" y="94"/>
                    <a:pt x="37" y="89"/>
                    <a:pt x="40" y="83"/>
                  </a:cubicBezTo>
                  <a:cubicBezTo>
                    <a:pt x="47" y="67"/>
                    <a:pt x="58" y="63"/>
                    <a:pt x="73" y="72"/>
                  </a:cubicBezTo>
                  <a:cubicBezTo>
                    <a:pt x="81" y="77"/>
                    <a:pt x="88" y="76"/>
                    <a:pt x="95" y="70"/>
                  </a:cubicBezTo>
                  <a:cubicBezTo>
                    <a:pt x="105" y="63"/>
                    <a:pt x="116" y="56"/>
                    <a:pt x="127" y="50"/>
                  </a:cubicBezTo>
                  <a:cubicBezTo>
                    <a:pt x="134" y="46"/>
                    <a:pt x="139" y="41"/>
                    <a:pt x="138" y="32"/>
                  </a:cubicBezTo>
                  <a:cubicBezTo>
                    <a:pt x="135" y="15"/>
                    <a:pt x="143" y="8"/>
                    <a:pt x="159" y="7"/>
                  </a:cubicBezTo>
                  <a:cubicBezTo>
                    <a:pt x="167" y="7"/>
                    <a:pt x="175" y="5"/>
                    <a:pt x="183" y="3"/>
                  </a:cubicBezTo>
                  <a:cubicBezTo>
                    <a:pt x="192" y="0"/>
                    <a:pt x="198" y="3"/>
                    <a:pt x="199" y="11"/>
                  </a:cubicBezTo>
                  <a:cubicBezTo>
                    <a:pt x="203" y="26"/>
                    <a:pt x="213" y="29"/>
                    <a:pt x="225" y="31"/>
                  </a:cubicBezTo>
                  <a:cubicBezTo>
                    <a:pt x="234" y="33"/>
                    <a:pt x="243" y="34"/>
                    <a:pt x="251" y="37"/>
                  </a:cubicBezTo>
                  <a:cubicBezTo>
                    <a:pt x="264" y="41"/>
                    <a:pt x="274" y="40"/>
                    <a:pt x="282" y="28"/>
                  </a:cubicBezTo>
                  <a:cubicBezTo>
                    <a:pt x="290" y="17"/>
                    <a:pt x="298" y="17"/>
                    <a:pt x="307" y="25"/>
                  </a:cubicBezTo>
                  <a:cubicBezTo>
                    <a:pt x="313" y="30"/>
                    <a:pt x="319" y="34"/>
                    <a:pt x="326" y="37"/>
                  </a:cubicBezTo>
                  <a:cubicBezTo>
                    <a:pt x="339" y="43"/>
                    <a:pt x="344" y="51"/>
                    <a:pt x="336" y="65"/>
                  </a:cubicBezTo>
                  <a:cubicBezTo>
                    <a:pt x="330" y="75"/>
                    <a:pt x="333" y="83"/>
                    <a:pt x="340" y="92"/>
                  </a:cubicBezTo>
                  <a:cubicBezTo>
                    <a:pt x="353" y="110"/>
                    <a:pt x="362" y="135"/>
                    <a:pt x="392" y="128"/>
                  </a:cubicBezTo>
                  <a:cubicBezTo>
                    <a:pt x="398" y="127"/>
                    <a:pt x="401" y="131"/>
                    <a:pt x="401" y="137"/>
                  </a:cubicBezTo>
                  <a:cubicBezTo>
                    <a:pt x="403" y="150"/>
                    <a:pt x="406" y="163"/>
                    <a:pt x="408" y="175"/>
                  </a:cubicBezTo>
                  <a:close/>
                  <a:moveTo>
                    <a:pt x="206" y="269"/>
                  </a:moveTo>
                  <a:cubicBezTo>
                    <a:pt x="247" y="269"/>
                    <a:pt x="279" y="237"/>
                    <a:pt x="280" y="197"/>
                  </a:cubicBezTo>
                  <a:cubicBezTo>
                    <a:pt x="280" y="157"/>
                    <a:pt x="247" y="124"/>
                    <a:pt x="206" y="124"/>
                  </a:cubicBezTo>
                  <a:cubicBezTo>
                    <a:pt x="166" y="124"/>
                    <a:pt x="133" y="156"/>
                    <a:pt x="133" y="196"/>
                  </a:cubicBezTo>
                  <a:cubicBezTo>
                    <a:pt x="133" y="236"/>
                    <a:pt x="165" y="269"/>
                    <a:pt x="206" y="269"/>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89" name="Freeform 37"/>
            <p:cNvSpPr>
              <a:spLocks/>
            </p:cNvSpPr>
            <p:nvPr/>
          </p:nvSpPr>
          <p:spPr bwMode="auto">
            <a:xfrm>
              <a:off x="3978275" y="-815975"/>
              <a:ext cx="638175" cy="630238"/>
            </a:xfrm>
            <a:custGeom>
              <a:avLst/>
              <a:gdLst>
                <a:gd name="T0" fmla="*/ 106 w 212"/>
                <a:gd name="T1" fmla="*/ 0 h 209"/>
                <a:gd name="T2" fmla="*/ 211 w 212"/>
                <a:gd name="T3" fmla="*/ 103 h 209"/>
                <a:gd name="T4" fmla="*/ 106 w 212"/>
                <a:gd name="T5" fmla="*/ 208 h 209"/>
                <a:gd name="T6" fmla="*/ 0 w 212"/>
                <a:gd name="T7" fmla="*/ 103 h 209"/>
                <a:gd name="T8" fmla="*/ 106 w 212"/>
                <a:gd name="T9" fmla="*/ 0 h 209"/>
              </a:gdLst>
              <a:ahLst/>
              <a:cxnLst>
                <a:cxn ang="0">
                  <a:pos x="T0" y="T1"/>
                </a:cxn>
                <a:cxn ang="0">
                  <a:pos x="T2" y="T3"/>
                </a:cxn>
                <a:cxn ang="0">
                  <a:pos x="T4" y="T5"/>
                </a:cxn>
                <a:cxn ang="0">
                  <a:pos x="T6" y="T7"/>
                </a:cxn>
                <a:cxn ang="0">
                  <a:pos x="T8" y="T9"/>
                </a:cxn>
              </a:cxnLst>
              <a:rect l="0" t="0" r="r" b="b"/>
              <a:pathLst>
                <a:path w="212" h="209">
                  <a:moveTo>
                    <a:pt x="106" y="0"/>
                  </a:moveTo>
                  <a:cubicBezTo>
                    <a:pt x="164" y="0"/>
                    <a:pt x="211" y="46"/>
                    <a:pt x="211" y="103"/>
                  </a:cubicBezTo>
                  <a:cubicBezTo>
                    <a:pt x="212" y="161"/>
                    <a:pt x="164" y="208"/>
                    <a:pt x="106" y="208"/>
                  </a:cubicBezTo>
                  <a:cubicBezTo>
                    <a:pt x="49" y="209"/>
                    <a:pt x="0" y="160"/>
                    <a:pt x="0" y="103"/>
                  </a:cubicBezTo>
                  <a:cubicBezTo>
                    <a:pt x="1" y="47"/>
                    <a:pt x="49" y="0"/>
                    <a:pt x="106" y="0"/>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90" name="Freeform 38"/>
            <p:cNvSpPr>
              <a:spLocks/>
            </p:cNvSpPr>
            <p:nvPr/>
          </p:nvSpPr>
          <p:spPr bwMode="auto">
            <a:xfrm>
              <a:off x="2632075" y="-1587"/>
              <a:ext cx="644525" cy="639763"/>
            </a:xfrm>
            <a:custGeom>
              <a:avLst/>
              <a:gdLst>
                <a:gd name="T0" fmla="*/ 107 w 214"/>
                <a:gd name="T1" fmla="*/ 212 h 212"/>
                <a:gd name="T2" fmla="*/ 1 w 214"/>
                <a:gd name="T3" fmla="*/ 105 h 212"/>
                <a:gd name="T4" fmla="*/ 107 w 214"/>
                <a:gd name="T5" fmla="*/ 0 h 212"/>
                <a:gd name="T6" fmla="*/ 214 w 214"/>
                <a:gd name="T7" fmla="*/ 106 h 212"/>
                <a:gd name="T8" fmla="*/ 107 w 214"/>
                <a:gd name="T9" fmla="*/ 212 h 212"/>
              </a:gdLst>
              <a:ahLst/>
              <a:cxnLst>
                <a:cxn ang="0">
                  <a:pos x="T0" y="T1"/>
                </a:cxn>
                <a:cxn ang="0">
                  <a:pos x="T2" y="T3"/>
                </a:cxn>
                <a:cxn ang="0">
                  <a:pos x="T4" y="T5"/>
                </a:cxn>
                <a:cxn ang="0">
                  <a:pos x="T6" y="T7"/>
                </a:cxn>
                <a:cxn ang="0">
                  <a:pos x="T8" y="T9"/>
                </a:cxn>
              </a:cxnLst>
              <a:rect l="0" t="0" r="r" b="b"/>
              <a:pathLst>
                <a:path w="214" h="212">
                  <a:moveTo>
                    <a:pt x="107" y="212"/>
                  </a:moveTo>
                  <a:cubicBezTo>
                    <a:pt x="47" y="212"/>
                    <a:pt x="0" y="165"/>
                    <a:pt x="1" y="105"/>
                  </a:cubicBezTo>
                  <a:cubicBezTo>
                    <a:pt x="1" y="47"/>
                    <a:pt x="48" y="0"/>
                    <a:pt x="107" y="0"/>
                  </a:cubicBezTo>
                  <a:cubicBezTo>
                    <a:pt x="166" y="0"/>
                    <a:pt x="214" y="47"/>
                    <a:pt x="214" y="106"/>
                  </a:cubicBezTo>
                  <a:cubicBezTo>
                    <a:pt x="214" y="165"/>
                    <a:pt x="167" y="212"/>
                    <a:pt x="107" y="212"/>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91" name="Freeform 39"/>
            <p:cNvSpPr>
              <a:spLocks/>
            </p:cNvSpPr>
            <p:nvPr/>
          </p:nvSpPr>
          <p:spPr bwMode="auto">
            <a:xfrm>
              <a:off x="1927225" y="-1030288"/>
              <a:ext cx="442912" cy="438150"/>
            </a:xfrm>
            <a:custGeom>
              <a:avLst/>
              <a:gdLst>
                <a:gd name="T0" fmla="*/ 73 w 147"/>
                <a:gd name="T1" fmla="*/ 145 h 145"/>
                <a:gd name="T2" fmla="*/ 0 w 147"/>
                <a:gd name="T3" fmla="*/ 72 h 145"/>
                <a:gd name="T4" fmla="*/ 73 w 147"/>
                <a:gd name="T5" fmla="*/ 0 h 145"/>
                <a:gd name="T6" fmla="*/ 147 w 147"/>
                <a:gd name="T7" fmla="*/ 73 h 145"/>
                <a:gd name="T8" fmla="*/ 73 w 147"/>
                <a:gd name="T9" fmla="*/ 145 h 145"/>
              </a:gdLst>
              <a:ahLst/>
              <a:cxnLst>
                <a:cxn ang="0">
                  <a:pos x="T0" y="T1"/>
                </a:cxn>
                <a:cxn ang="0">
                  <a:pos x="T2" y="T3"/>
                </a:cxn>
                <a:cxn ang="0">
                  <a:pos x="T4" y="T5"/>
                </a:cxn>
                <a:cxn ang="0">
                  <a:pos x="T6" y="T7"/>
                </a:cxn>
                <a:cxn ang="0">
                  <a:pos x="T8" y="T9"/>
                </a:cxn>
              </a:cxnLst>
              <a:rect l="0" t="0" r="r" b="b"/>
              <a:pathLst>
                <a:path w="147" h="145">
                  <a:moveTo>
                    <a:pt x="73" y="145"/>
                  </a:moveTo>
                  <a:cubicBezTo>
                    <a:pt x="32" y="145"/>
                    <a:pt x="0" y="112"/>
                    <a:pt x="0" y="72"/>
                  </a:cubicBezTo>
                  <a:cubicBezTo>
                    <a:pt x="0" y="32"/>
                    <a:pt x="33" y="0"/>
                    <a:pt x="73" y="0"/>
                  </a:cubicBezTo>
                  <a:cubicBezTo>
                    <a:pt x="114" y="0"/>
                    <a:pt x="147" y="33"/>
                    <a:pt x="147" y="73"/>
                  </a:cubicBezTo>
                  <a:cubicBezTo>
                    <a:pt x="146" y="113"/>
                    <a:pt x="114" y="145"/>
                    <a:pt x="73" y="145"/>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grpSp>
      <p:sp>
        <p:nvSpPr>
          <p:cNvPr id="92" name="Circular Arrow 91"/>
          <p:cNvSpPr/>
          <p:nvPr/>
        </p:nvSpPr>
        <p:spPr bwMode="auto">
          <a:xfrm rot="14803869">
            <a:off x="9863405" y="1649960"/>
            <a:ext cx="1226556" cy="1226556"/>
          </a:xfrm>
          <a:prstGeom prst="circularArrow">
            <a:avLst>
              <a:gd name="adj1" fmla="val 14514"/>
              <a:gd name="adj2" fmla="val 1150113"/>
              <a:gd name="adj3" fmla="val 17836894"/>
              <a:gd name="adj4" fmla="val 13641790"/>
              <a:gd name="adj5" fmla="val 13683"/>
            </a:avLst>
          </a:prstGeom>
          <a:solidFill>
            <a:schemeClr val="accent5">
              <a:lumMod val="90000"/>
            </a:schemeClr>
          </a:solidFill>
          <a:ln w="12700" cap="flat" cmpd="sng" algn="ctr">
            <a:no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pic>
        <p:nvPicPr>
          <p:cNvPr id="93" name="Picture 92"/>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9669061" y="2460059"/>
            <a:ext cx="262564" cy="262564"/>
          </a:xfrm>
          <a:prstGeom prst="rect">
            <a:avLst/>
          </a:prstGeom>
        </p:spPr>
      </p:pic>
      <p:pic>
        <p:nvPicPr>
          <p:cNvPr id="94" name="Picture 93"/>
          <p:cNvPicPr>
            <a:picLocks noChangeAspect="1"/>
          </p:cNvPicPr>
          <p:nvPr/>
        </p:nvPicPr>
        <p:blipFill>
          <a:blip r:embed="rId3" cstate="print">
            <a:clrChange>
              <a:clrFrom>
                <a:srgbClr val="FAFAFA"/>
              </a:clrFrom>
              <a:clrTo>
                <a:srgbClr val="FAFAFA">
                  <a:alpha val="0"/>
                </a:srgbClr>
              </a:clrTo>
            </a:clrChange>
            <a:extLst>
              <a:ext uri="{28A0092B-C50C-407E-A947-70E740481C1C}">
                <a14:useLocalDpi xmlns:a14="http://schemas.microsoft.com/office/drawing/2010/main" val="0"/>
              </a:ext>
            </a:extLst>
          </a:blip>
          <a:stretch>
            <a:fillRect/>
          </a:stretch>
        </p:blipFill>
        <p:spPr>
          <a:xfrm>
            <a:off x="10364512" y="1665777"/>
            <a:ext cx="262564" cy="262564"/>
          </a:xfrm>
          <a:prstGeom prst="rect">
            <a:avLst/>
          </a:prstGeom>
        </p:spPr>
      </p:pic>
      <p:grpSp>
        <p:nvGrpSpPr>
          <p:cNvPr id="95" name="Group 94"/>
          <p:cNvGrpSpPr/>
          <p:nvPr/>
        </p:nvGrpSpPr>
        <p:grpSpPr>
          <a:xfrm>
            <a:off x="4347532" y="3007899"/>
            <a:ext cx="311703" cy="366425"/>
            <a:chOff x="3418424" y="1921475"/>
            <a:chExt cx="311784" cy="366520"/>
          </a:xfrm>
        </p:grpSpPr>
        <p:sp>
          <p:nvSpPr>
            <p:cNvPr id="96" name="Flowchart: Delay 95"/>
            <p:cNvSpPr/>
            <p:nvPr/>
          </p:nvSpPr>
          <p:spPr bwMode="auto">
            <a:xfrm rot="16200000">
              <a:off x="3468265" y="2026052"/>
              <a:ext cx="212101" cy="311784"/>
            </a:xfrm>
            <a:prstGeom prst="flowChartDelay">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97" name="Flowchart: Connector 96"/>
            <p:cNvSpPr/>
            <p:nvPr/>
          </p:nvSpPr>
          <p:spPr bwMode="auto">
            <a:xfrm>
              <a:off x="3487510" y="1921475"/>
              <a:ext cx="173611" cy="173610"/>
            </a:xfrm>
            <a:prstGeom prst="flowChartConnector">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cxnSp>
          <p:nvCxnSpPr>
            <p:cNvPr id="98" name="Straight Connector 97"/>
            <p:cNvCxnSpPr/>
            <p:nvPr/>
          </p:nvCxnSpPr>
          <p:spPr bwMode="auto">
            <a:xfrm>
              <a:off x="3492177"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cxnSp>
          <p:nvCxnSpPr>
            <p:cNvPr id="99" name="Straight Connector 98"/>
            <p:cNvCxnSpPr/>
            <p:nvPr/>
          </p:nvCxnSpPr>
          <p:spPr bwMode="auto">
            <a:xfrm>
              <a:off x="3663338"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grpSp>
      <p:grpSp>
        <p:nvGrpSpPr>
          <p:cNvPr id="100" name="Group 99"/>
          <p:cNvGrpSpPr/>
          <p:nvPr/>
        </p:nvGrpSpPr>
        <p:grpSpPr>
          <a:xfrm>
            <a:off x="6231295" y="2830032"/>
            <a:ext cx="311703" cy="366425"/>
            <a:chOff x="3418424" y="1921475"/>
            <a:chExt cx="311784" cy="366520"/>
          </a:xfrm>
        </p:grpSpPr>
        <p:sp>
          <p:nvSpPr>
            <p:cNvPr id="101" name="Flowchart: Delay 100"/>
            <p:cNvSpPr/>
            <p:nvPr/>
          </p:nvSpPr>
          <p:spPr bwMode="auto">
            <a:xfrm rot="16200000">
              <a:off x="3468265" y="2026052"/>
              <a:ext cx="212101" cy="311784"/>
            </a:xfrm>
            <a:prstGeom prst="flowChartDelay">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02" name="Flowchart: Connector 101"/>
            <p:cNvSpPr/>
            <p:nvPr/>
          </p:nvSpPr>
          <p:spPr bwMode="auto">
            <a:xfrm>
              <a:off x="3487510" y="1921475"/>
              <a:ext cx="173611" cy="173610"/>
            </a:xfrm>
            <a:prstGeom prst="flowChartConnector">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cxnSp>
          <p:nvCxnSpPr>
            <p:cNvPr id="103" name="Straight Connector 102"/>
            <p:cNvCxnSpPr/>
            <p:nvPr/>
          </p:nvCxnSpPr>
          <p:spPr bwMode="auto">
            <a:xfrm>
              <a:off x="3492177"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cxnSp>
          <p:nvCxnSpPr>
            <p:cNvPr id="104" name="Straight Connector 103"/>
            <p:cNvCxnSpPr/>
            <p:nvPr/>
          </p:nvCxnSpPr>
          <p:spPr bwMode="auto">
            <a:xfrm>
              <a:off x="3663338"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grpSp>
      <p:grpSp>
        <p:nvGrpSpPr>
          <p:cNvPr id="105" name="Group 104"/>
          <p:cNvGrpSpPr/>
          <p:nvPr/>
        </p:nvGrpSpPr>
        <p:grpSpPr>
          <a:xfrm>
            <a:off x="8570664" y="2702479"/>
            <a:ext cx="311703" cy="366425"/>
            <a:chOff x="3418424" y="1921475"/>
            <a:chExt cx="311784" cy="366520"/>
          </a:xfrm>
        </p:grpSpPr>
        <p:sp>
          <p:nvSpPr>
            <p:cNvPr id="106" name="Flowchart: Delay 105"/>
            <p:cNvSpPr/>
            <p:nvPr/>
          </p:nvSpPr>
          <p:spPr bwMode="auto">
            <a:xfrm rot="16200000">
              <a:off x="3468265" y="2026052"/>
              <a:ext cx="212101" cy="311784"/>
            </a:xfrm>
            <a:prstGeom prst="flowChartDelay">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07" name="Flowchart: Connector 106"/>
            <p:cNvSpPr/>
            <p:nvPr/>
          </p:nvSpPr>
          <p:spPr bwMode="auto">
            <a:xfrm>
              <a:off x="3487510" y="1921475"/>
              <a:ext cx="173611" cy="173610"/>
            </a:xfrm>
            <a:prstGeom prst="flowChartConnector">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cxnSp>
          <p:nvCxnSpPr>
            <p:cNvPr id="108" name="Straight Connector 107"/>
            <p:cNvCxnSpPr/>
            <p:nvPr/>
          </p:nvCxnSpPr>
          <p:spPr bwMode="auto">
            <a:xfrm>
              <a:off x="3492177"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cxnSp>
          <p:nvCxnSpPr>
            <p:cNvPr id="109" name="Straight Connector 108"/>
            <p:cNvCxnSpPr/>
            <p:nvPr/>
          </p:nvCxnSpPr>
          <p:spPr bwMode="auto">
            <a:xfrm>
              <a:off x="3663338"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grpSp>
      <p:sp>
        <p:nvSpPr>
          <p:cNvPr id="115" name="TextBox 114"/>
          <p:cNvSpPr txBox="1"/>
          <p:nvPr/>
        </p:nvSpPr>
        <p:spPr>
          <a:xfrm>
            <a:off x="5079691" y="3581362"/>
            <a:ext cx="2261024" cy="1384634"/>
          </a:xfrm>
          <a:prstGeom prst="rect">
            <a:avLst/>
          </a:prstGeom>
          <a:noFill/>
        </p:spPr>
        <p:txBody>
          <a:bodyPr wrap="square" rtlCol="0">
            <a:spAutoFit/>
          </a:bodyPr>
          <a:lstStyle/>
          <a:p>
            <a:pPr marL="119027" indent="-119027">
              <a:buFontTx/>
              <a:buChar char="-"/>
            </a:pPr>
            <a:r>
              <a:rPr lang="en-US" sz="1400" b="1" dirty="0"/>
              <a:t>See and experience earlier prototypes and offer feedback</a:t>
            </a:r>
          </a:p>
          <a:p>
            <a:pPr marL="119027" indent="-119027">
              <a:buFontTx/>
              <a:buChar char="-"/>
            </a:pPr>
            <a:endParaRPr lang="en-US" sz="1400" b="1" dirty="0"/>
          </a:p>
          <a:p>
            <a:pPr marL="119027" indent="-119027">
              <a:buFontTx/>
              <a:buChar char="-"/>
            </a:pPr>
            <a:r>
              <a:rPr lang="en-US" sz="1400" b="1" dirty="0"/>
              <a:t>Determine and prepare for relevant field tests</a:t>
            </a:r>
          </a:p>
        </p:txBody>
      </p:sp>
      <p:grpSp>
        <p:nvGrpSpPr>
          <p:cNvPr id="116" name="Group 115"/>
          <p:cNvGrpSpPr/>
          <p:nvPr/>
        </p:nvGrpSpPr>
        <p:grpSpPr>
          <a:xfrm>
            <a:off x="11002525" y="2525331"/>
            <a:ext cx="311703" cy="366425"/>
            <a:chOff x="3418424" y="1921475"/>
            <a:chExt cx="311784" cy="366520"/>
          </a:xfrm>
        </p:grpSpPr>
        <p:sp>
          <p:nvSpPr>
            <p:cNvPr id="117" name="Flowchart: Delay 116"/>
            <p:cNvSpPr/>
            <p:nvPr/>
          </p:nvSpPr>
          <p:spPr bwMode="auto">
            <a:xfrm rot="16200000">
              <a:off x="3468265" y="2026052"/>
              <a:ext cx="212101" cy="311784"/>
            </a:xfrm>
            <a:prstGeom prst="flowChartDelay">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sp>
          <p:nvSpPr>
            <p:cNvPr id="118" name="Flowchart: Connector 117"/>
            <p:cNvSpPr/>
            <p:nvPr/>
          </p:nvSpPr>
          <p:spPr bwMode="auto">
            <a:xfrm>
              <a:off x="3487510" y="1921475"/>
              <a:ext cx="173611" cy="173610"/>
            </a:xfrm>
            <a:prstGeom prst="flowChartConnector">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txBody>
            <a:bodyPr vert="horz" wrap="square" lIns="91416" tIns="45708" rIns="91416" bIns="45708" numCol="1" rtlCol="0" anchor="ctr" anchorCtr="0" compatLnSpc="1">
              <a:prstTxWarp prst="textNoShape">
                <a:avLst/>
              </a:prstTxWarp>
            </a:bodyPr>
            <a:lstStyle/>
            <a:p>
              <a:pPr algn="ctr"/>
              <a:endParaRPr lang="en-US" sz="1400" b="1" dirty="0"/>
            </a:p>
          </p:txBody>
        </p:sp>
        <p:cxnSp>
          <p:nvCxnSpPr>
            <p:cNvPr id="119" name="Straight Connector 118"/>
            <p:cNvCxnSpPr/>
            <p:nvPr/>
          </p:nvCxnSpPr>
          <p:spPr bwMode="auto">
            <a:xfrm>
              <a:off x="3492177"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cxnSp>
          <p:nvCxnSpPr>
            <p:cNvPr id="120" name="Straight Connector 119"/>
            <p:cNvCxnSpPr/>
            <p:nvPr/>
          </p:nvCxnSpPr>
          <p:spPr bwMode="auto">
            <a:xfrm>
              <a:off x="3663338" y="2204085"/>
              <a:ext cx="0" cy="83910"/>
            </a:xfrm>
            <a:prstGeom prst="line">
              <a:avLst/>
            </a:prstGeom>
            <a:solidFill>
              <a:schemeClr val="accent1">
                <a:lumMod val="60000"/>
                <a:lumOff val="40000"/>
              </a:schemeClr>
            </a:solidFill>
            <a:ln w="12700" cap="flat" cmpd="sng" algn="ctr">
              <a:solidFill>
                <a:schemeClr val="tx1"/>
              </a:solidFill>
              <a:prstDash val="solid"/>
              <a:round/>
              <a:headEnd type="none" w="sm" len="sm"/>
              <a:tailEnd type="none" w="sm" len="sm"/>
            </a:ln>
            <a:effectLst/>
          </p:spPr>
        </p:cxnSp>
      </p:grpSp>
      <p:grpSp>
        <p:nvGrpSpPr>
          <p:cNvPr id="121" name="Group 120"/>
          <p:cNvGrpSpPr/>
          <p:nvPr/>
        </p:nvGrpSpPr>
        <p:grpSpPr>
          <a:xfrm>
            <a:off x="783516" y="3342924"/>
            <a:ext cx="906034" cy="635025"/>
            <a:chOff x="1525588" y="-1404938"/>
            <a:chExt cx="3587749" cy="2514601"/>
          </a:xfrm>
        </p:grpSpPr>
        <p:sp>
          <p:nvSpPr>
            <p:cNvPr id="122" name="Freeform 33"/>
            <p:cNvSpPr>
              <a:spLocks noEditPoints="1"/>
            </p:cNvSpPr>
            <p:nvPr/>
          </p:nvSpPr>
          <p:spPr bwMode="auto">
            <a:xfrm>
              <a:off x="1525588" y="-1404938"/>
              <a:ext cx="3587749" cy="2514601"/>
            </a:xfrm>
            <a:custGeom>
              <a:avLst/>
              <a:gdLst>
                <a:gd name="T0" fmla="*/ 1149 w 1191"/>
                <a:gd name="T1" fmla="*/ 432 h 833"/>
                <a:gd name="T2" fmla="*/ 1148 w 1191"/>
                <a:gd name="T3" fmla="*/ 321 h 833"/>
                <a:gd name="T4" fmla="*/ 1182 w 1191"/>
                <a:gd name="T5" fmla="*/ 241 h 833"/>
                <a:gd name="T6" fmla="*/ 1096 w 1191"/>
                <a:gd name="T7" fmla="*/ 156 h 833"/>
                <a:gd name="T8" fmla="*/ 1070 w 1191"/>
                <a:gd name="T9" fmla="*/ 80 h 833"/>
                <a:gd name="T10" fmla="*/ 928 w 1191"/>
                <a:gd name="T11" fmla="*/ 64 h 833"/>
                <a:gd name="T12" fmla="*/ 876 w 1191"/>
                <a:gd name="T13" fmla="*/ 40 h 833"/>
                <a:gd name="T14" fmla="*/ 697 w 1191"/>
                <a:gd name="T15" fmla="*/ 140 h 833"/>
                <a:gd name="T16" fmla="*/ 694 w 1191"/>
                <a:gd name="T17" fmla="*/ 236 h 833"/>
                <a:gd name="T18" fmla="*/ 644 w 1191"/>
                <a:gd name="T19" fmla="*/ 320 h 833"/>
                <a:gd name="T20" fmla="*/ 735 w 1191"/>
                <a:gd name="T21" fmla="*/ 446 h 833"/>
                <a:gd name="T22" fmla="*/ 772 w 1191"/>
                <a:gd name="T23" fmla="*/ 519 h 833"/>
                <a:gd name="T24" fmla="*/ 887 w 1191"/>
                <a:gd name="T25" fmla="*/ 516 h 833"/>
                <a:gd name="T26" fmla="*/ 976 w 1191"/>
                <a:gd name="T27" fmla="*/ 547 h 833"/>
                <a:gd name="T28" fmla="*/ 1049 w 1191"/>
                <a:gd name="T29" fmla="*/ 474 h 833"/>
                <a:gd name="T30" fmla="*/ 604 w 1191"/>
                <a:gd name="T31" fmla="*/ 808 h 833"/>
                <a:gd name="T32" fmla="*/ 650 w 1191"/>
                <a:gd name="T33" fmla="*/ 730 h 833"/>
                <a:gd name="T34" fmla="*/ 747 w 1191"/>
                <a:gd name="T35" fmla="*/ 596 h 833"/>
                <a:gd name="T36" fmla="*/ 695 w 1191"/>
                <a:gd name="T37" fmla="*/ 516 h 833"/>
                <a:gd name="T38" fmla="*/ 678 w 1191"/>
                <a:gd name="T39" fmla="*/ 400 h 833"/>
                <a:gd name="T40" fmla="*/ 565 w 1191"/>
                <a:gd name="T41" fmla="*/ 367 h 833"/>
                <a:gd name="T42" fmla="*/ 491 w 1191"/>
                <a:gd name="T43" fmla="*/ 312 h 833"/>
                <a:gd name="T44" fmla="*/ 395 w 1191"/>
                <a:gd name="T45" fmla="*/ 364 h 833"/>
                <a:gd name="T46" fmla="*/ 310 w 1191"/>
                <a:gd name="T47" fmla="*/ 363 h 833"/>
                <a:gd name="T48" fmla="*/ 243 w 1191"/>
                <a:gd name="T49" fmla="*/ 493 h 833"/>
                <a:gd name="T50" fmla="*/ 217 w 1191"/>
                <a:gd name="T51" fmla="*/ 577 h 833"/>
                <a:gd name="T52" fmla="*/ 257 w 1191"/>
                <a:gd name="T53" fmla="*/ 667 h 833"/>
                <a:gd name="T54" fmla="*/ 273 w 1191"/>
                <a:gd name="T55" fmla="*/ 745 h 833"/>
                <a:gd name="T56" fmla="*/ 373 w 1191"/>
                <a:gd name="T57" fmla="*/ 769 h 833"/>
                <a:gd name="T58" fmla="*/ 459 w 1191"/>
                <a:gd name="T59" fmla="*/ 831 h 833"/>
                <a:gd name="T60" fmla="*/ 546 w 1191"/>
                <a:gd name="T61" fmla="*/ 783 h 833"/>
                <a:gd name="T62" fmla="*/ 408 w 1191"/>
                <a:gd name="T63" fmla="*/ 175 h 833"/>
                <a:gd name="T64" fmla="*/ 340 w 1191"/>
                <a:gd name="T65" fmla="*/ 92 h 833"/>
                <a:gd name="T66" fmla="*/ 307 w 1191"/>
                <a:gd name="T67" fmla="*/ 25 h 833"/>
                <a:gd name="T68" fmla="*/ 225 w 1191"/>
                <a:gd name="T69" fmla="*/ 31 h 833"/>
                <a:gd name="T70" fmla="*/ 159 w 1191"/>
                <a:gd name="T71" fmla="*/ 7 h 833"/>
                <a:gd name="T72" fmla="*/ 95 w 1191"/>
                <a:gd name="T73" fmla="*/ 70 h 833"/>
                <a:gd name="T74" fmla="*/ 29 w 1191"/>
                <a:gd name="T75" fmla="*/ 99 h 833"/>
                <a:gd name="T76" fmla="*/ 31 w 1191"/>
                <a:gd name="T77" fmla="*/ 185 h 833"/>
                <a:gd name="T78" fmla="*/ 8 w 1191"/>
                <a:gd name="T79" fmla="*/ 253 h 833"/>
                <a:gd name="T80" fmla="*/ 76 w 1191"/>
                <a:gd name="T81" fmla="*/ 323 h 833"/>
                <a:gd name="T82" fmla="*/ 128 w 1191"/>
                <a:gd name="T83" fmla="*/ 363 h 833"/>
                <a:gd name="T84" fmla="*/ 211 w 1191"/>
                <a:gd name="T85" fmla="*/ 379 h 833"/>
                <a:gd name="T86" fmla="*/ 273 w 1191"/>
                <a:gd name="T87" fmla="*/ 362 h 833"/>
                <a:gd name="T88" fmla="*/ 336 w 1191"/>
                <a:gd name="T89" fmla="*/ 321 h 833"/>
                <a:gd name="T90" fmla="*/ 379 w 1191"/>
                <a:gd name="T91" fmla="*/ 271 h 833"/>
                <a:gd name="T92" fmla="*/ 401 w 1191"/>
                <a:gd name="T93" fmla="*/ 188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191" h="833">
                  <a:moveTo>
                    <a:pt x="1104" y="485"/>
                  </a:moveTo>
                  <a:cubicBezTo>
                    <a:pt x="1107" y="483"/>
                    <a:pt x="1109" y="482"/>
                    <a:pt x="1111" y="480"/>
                  </a:cubicBezTo>
                  <a:cubicBezTo>
                    <a:pt x="1124" y="464"/>
                    <a:pt x="1136" y="448"/>
                    <a:pt x="1149" y="432"/>
                  </a:cubicBezTo>
                  <a:cubicBezTo>
                    <a:pt x="1154" y="425"/>
                    <a:pt x="1150" y="420"/>
                    <a:pt x="1145" y="416"/>
                  </a:cubicBezTo>
                  <a:cubicBezTo>
                    <a:pt x="1124" y="400"/>
                    <a:pt x="1126" y="380"/>
                    <a:pt x="1136" y="358"/>
                  </a:cubicBezTo>
                  <a:cubicBezTo>
                    <a:pt x="1141" y="346"/>
                    <a:pt x="1144" y="333"/>
                    <a:pt x="1148" y="321"/>
                  </a:cubicBezTo>
                  <a:cubicBezTo>
                    <a:pt x="1150" y="314"/>
                    <a:pt x="1153" y="307"/>
                    <a:pt x="1160" y="307"/>
                  </a:cubicBezTo>
                  <a:cubicBezTo>
                    <a:pt x="1186" y="304"/>
                    <a:pt x="1191" y="289"/>
                    <a:pt x="1185" y="267"/>
                  </a:cubicBezTo>
                  <a:cubicBezTo>
                    <a:pt x="1183" y="259"/>
                    <a:pt x="1182" y="250"/>
                    <a:pt x="1182" y="241"/>
                  </a:cubicBezTo>
                  <a:cubicBezTo>
                    <a:pt x="1183" y="224"/>
                    <a:pt x="1174" y="220"/>
                    <a:pt x="1159" y="219"/>
                  </a:cubicBezTo>
                  <a:cubicBezTo>
                    <a:pt x="1149" y="219"/>
                    <a:pt x="1136" y="222"/>
                    <a:pt x="1128" y="211"/>
                  </a:cubicBezTo>
                  <a:cubicBezTo>
                    <a:pt x="1117" y="193"/>
                    <a:pt x="1107" y="174"/>
                    <a:pt x="1096" y="156"/>
                  </a:cubicBezTo>
                  <a:cubicBezTo>
                    <a:pt x="1092" y="150"/>
                    <a:pt x="1094" y="146"/>
                    <a:pt x="1096" y="140"/>
                  </a:cubicBezTo>
                  <a:cubicBezTo>
                    <a:pt x="1108" y="107"/>
                    <a:pt x="1108" y="107"/>
                    <a:pt x="1079" y="87"/>
                  </a:cubicBezTo>
                  <a:cubicBezTo>
                    <a:pt x="1076" y="84"/>
                    <a:pt x="1073" y="82"/>
                    <a:pt x="1070" y="80"/>
                  </a:cubicBezTo>
                  <a:cubicBezTo>
                    <a:pt x="1055" y="64"/>
                    <a:pt x="1041" y="64"/>
                    <a:pt x="1027" y="81"/>
                  </a:cubicBezTo>
                  <a:cubicBezTo>
                    <a:pt x="1022" y="88"/>
                    <a:pt x="1016" y="96"/>
                    <a:pt x="1006" y="91"/>
                  </a:cubicBezTo>
                  <a:cubicBezTo>
                    <a:pt x="980" y="81"/>
                    <a:pt x="950" y="83"/>
                    <a:pt x="928" y="64"/>
                  </a:cubicBezTo>
                  <a:cubicBezTo>
                    <a:pt x="927" y="62"/>
                    <a:pt x="926" y="60"/>
                    <a:pt x="926" y="58"/>
                  </a:cubicBezTo>
                  <a:cubicBezTo>
                    <a:pt x="922" y="36"/>
                    <a:pt x="910" y="32"/>
                    <a:pt x="890" y="38"/>
                  </a:cubicBezTo>
                  <a:cubicBezTo>
                    <a:pt x="886" y="39"/>
                    <a:pt x="881" y="39"/>
                    <a:pt x="876" y="40"/>
                  </a:cubicBezTo>
                  <a:cubicBezTo>
                    <a:pt x="844" y="44"/>
                    <a:pt x="844" y="44"/>
                    <a:pt x="838" y="75"/>
                  </a:cubicBezTo>
                  <a:cubicBezTo>
                    <a:pt x="836" y="91"/>
                    <a:pt x="772" y="128"/>
                    <a:pt x="756" y="123"/>
                  </a:cubicBezTo>
                  <a:cubicBezTo>
                    <a:pt x="720" y="110"/>
                    <a:pt x="720" y="110"/>
                    <a:pt x="697" y="140"/>
                  </a:cubicBezTo>
                  <a:cubicBezTo>
                    <a:pt x="692" y="147"/>
                    <a:pt x="688" y="153"/>
                    <a:pt x="683" y="159"/>
                  </a:cubicBezTo>
                  <a:cubicBezTo>
                    <a:pt x="677" y="166"/>
                    <a:pt x="677" y="171"/>
                    <a:pt x="684" y="176"/>
                  </a:cubicBezTo>
                  <a:cubicBezTo>
                    <a:pt x="706" y="193"/>
                    <a:pt x="704" y="214"/>
                    <a:pt x="694" y="236"/>
                  </a:cubicBezTo>
                  <a:cubicBezTo>
                    <a:pt x="689" y="247"/>
                    <a:pt x="686" y="258"/>
                    <a:pt x="684" y="269"/>
                  </a:cubicBezTo>
                  <a:cubicBezTo>
                    <a:pt x="681" y="279"/>
                    <a:pt x="676" y="287"/>
                    <a:pt x="664" y="289"/>
                  </a:cubicBezTo>
                  <a:cubicBezTo>
                    <a:pt x="645" y="291"/>
                    <a:pt x="637" y="300"/>
                    <a:pt x="644" y="320"/>
                  </a:cubicBezTo>
                  <a:cubicBezTo>
                    <a:pt x="646" y="324"/>
                    <a:pt x="645" y="329"/>
                    <a:pt x="645" y="334"/>
                  </a:cubicBezTo>
                  <a:cubicBezTo>
                    <a:pt x="648" y="371"/>
                    <a:pt x="648" y="371"/>
                    <a:pt x="685" y="376"/>
                  </a:cubicBezTo>
                  <a:cubicBezTo>
                    <a:pt x="700" y="378"/>
                    <a:pt x="739" y="432"/>
                    <a:pt x="735" y="446"/>
                  </a:cubicBezTo>
                  <a:cubicBezTo>
                    <a:pt x="735" y="447"/>
                    <a:pt x="734" y="448"/>
                    <a:pt x="734" y="449"/>
                  </a:cubicBezTo>
                  <a:cubicBezTo>
                    <a:pt x="722" y="483"/>
                    <a:pt x="722" y="483"/>
                    <a:pt x="751" y="504"/>
                  </a:cubicBezTo>
                  <a:cubicBezTo>
                    <a:pt x="758" y="509"/>
                    <a:pt x="766" y="514"/>
                    <a:pt x="772" y="519"/>
                  </a:cubicBezTo>
                  <a:cubicBezTo>
                    <a:pt x="779" y="525"/>
                    <a:pt x="786" y="525"/>
                    <a:pt x="791" y="518"/>
                  </a:cubicBezTo>
                  <a:cubicBezTo>
                    <a:pt x="807" y="495"/>
                    <a:pt x="827" y="496"/>
                    <a:pt x="850" y="506"/>
                  </a:cubicBezTo>
                  <a:cubicBezTo>
                    <a:pt x="862" y="511"/>
                    <a:pt x="875" y="513"/>
                    <a:pt x="887" y="516"/>
                  </a:cubicBezTo>
                  <a:cubicBezTo>
                    <a:pt x="893" y="518"/>
                    <a:pt x="899" y="520"/>
                    <a:pt x="902" y="527"/>
                  </a:cubicBezTo>
                  <a:cubicBezTo>
                    <a:pt x="916" y="556"/>
                    <a:pt x="917" y="556"/>
                    <a:pt x="948" y="551"/>
                  </a:cubicBezTo>
                  <a:cubicBezTo>
                    <a:pt x="957" y="550"/>
                    <a:pt x="966" y="548"/>
                    <a:pt x="976" y="547"/>
                  </a:cubicBezTo>
                  <a:cubicBezTo>
                    <a:pt x="984" y="547"/>
                    <a:pt x="990" y="544"/>
                    <a:pt x="989" y="534"/>
                  </a:cubicBezTo>
                  <a:cubicBezTo>
                    <a:pt x="986" y="511"/>
                    <a:pt x="999" y="500"/>
                    <a:pt x="1018" y="492"/>
                  </a:cubicBezTo>
                  <a:cubicBezTo>
                    <a:pt x="1029" y="487"/>
                    <a:pt x="1039" y="481"/>
                    <a:pt x="1049" y="474"/>
                  </a:cubicBezTo>
                  <a:cubicBezTo>
                    <a:pt x="1059" y="467"/>
                    <a:pt x="1068" y="467"/>
                    <a:pt x="1078" y="473"/>
                  </a:cubicBezTo>
                  <a:cubicBezTo>
                    <a:pt x="1086" y="477"/>
                    <a:pt x="1095" y="480"/>
                    <a:pt x="1104" y="485"/>
                  </a:cubicBezTo>
                  <a:close/>
                  <a:moveTo>
                    <a:pt x="604" y="808"/>
                  </a:moveTo>
                  <a:cubicBezTo>
                    <a:pt x="615" y="801"/>
                    <a:pt x="625" y="794"/>
                    <a:pt x="635" y="786"/>
                  </a:cubicBezTo>
                  <a:cubicBezTo>
                    <a:pt x="664" y="766"/>
                    <a:pt x="664" y="766"/>
                    <a:pt x="652" y="735"/>
                  </a:cubicBezTo>
                  <a:cubicBezTo>
                    <a:pt x="651" y="733"/>
                    <a:pt x="650" y="731"/>
                    <a:pt x="650" y="730"/>
                  </a:cubicBezTo>
                  <a:cubicBezTo>
                    <a:pt x="648" y="718"/>
                    <a:pt x="694" y="656"/>
                    <a:pt x="705" y="654"/>
                  </a:cubicBezTo>
                  <a:cubicBezTo>
                    <a:pt x="737" y="649"/>
                    <a:pt x="737" y="649"/>
                    <a:pt x="743" y="617"/>
                  </a:cubicBezTo>
                  <a:cubicBezTo>
                    <a:pt x="744" y="610"/>
                    <a:pt x="745" y="603"/>
                    <a:pt x="747" y="596"/>
                  </a:cubicBezTo>
                  <a:cubicBezTo>
                    <a:pt x="752" y="582"/>
                    <a:pt x="747" y="574"/>
                    <a:pt x="734" y="571"/>
                  </a:cubicBezTo>
                  <a:cubicBezTo>
                    <a:pt x="711" y="566"/>
                    <a:pt x="699" y="551"/>
                    <a:pt x="697" y="528"/>
                  </a:cubicBezTo>
                  <a:cubicBezTo>
                    <a:pt x="697" y="524"/>
                    <a:pt x="696" y="520"/>
                    <a:pt x="695" y="516"/>
                  </a:cubicBezTo>
                  <a:cubicBezTo>
                    <a:pt x="686" y="494"/>
                    <a:pt x="687" y="475"/>
                    <a:pt x="707" y="459"/>
                  </a:cubicBezTo>
                  <a:cubicBezTo>
                    <a:pt x="714" y="454"/>
                    <a:pt x="715" y="447"/>
                    <a:pt x="709" y="439"/>
                  </a:cubicBezTo>
                  <a:cubicBezTo>
                    <a:pt x="698" y="426"/>
                    <a:pt x="688" y="413"/>
                    <a:pt x="678" y="400"/>
                  </a:cubicBezTo>
                  <a:cubicBezTo>
                    <a:pt x="673" y="392"/>
                    <a:pt x="666" y="388"/>
                    <a:pt x="658" y="394"/>
                  </a:cubicBezTo>
                  <a:cubicBezTo>
                    <a:pt x="636" y="411"/>
                    <a:pt x="616" y="403"/>
                    <a:pt x="597" y="388"/>
                  </a:cubicBezTo>
                  <a:cubicBezTo>
                    <a:pt x="587" y="380"/>
                    <a:pt x="576" y="374"/>
                    <a:pt x="565" y="367"/>
                  </a:cubicBezTo>
                  <a:cubicBezTo>
                    <a:pt x="559" y="364"/>
                    <a:pt x="555" y="359"/>
                    <a:pt x="556" y="351"/>
                  </a:cubicBezTo>
                  <a:cubicBezTo>
                    <a:pt x="559" y="326"/>
                    <a:pt x="545" y="318"/>
                    <a:pt x="522" y="317"/>
                  </a:cubicBezTo>
                  <a:cubicBezTo>
                    <a:pt x="512" y="317"/>
                    <a:pt x="501" y="314"/>
                    <a:pt x="491" y="312"/>
                  </a:cubicBezTo>
                  <a:cubicBezTo>
                    <a:pt x="481" y="310"/>
                    <a:pt x="475" y="313"/>
                    <a:pt x="473" y="323"/>
                  </a:cubicBezTo>
                  <a:cubicBezTo>
                    <a:pt x="469" y="345"/>
                    <a:pt x="454" y="354"/>
                    <a:pt x="432" y="356"/>
                  </a:cubicBezTo>
                  <a:cubicBezTo>
                    <a:pt x="420" y="357"/>
                    <a:pt x="407" y="361"/>
                    <a:pt x="395" y="364"/>
                  </a:cubicBezTo>
                  <a:cubicBezTo>
                    <a:pt x="385" y="367"/>
                    <a:pt x="377" y="365"/>
                    <a:pt x="368" y="357"/>
                  </a:cubicBezTo>
                  <a:cubicBezTo>
                    <a:pt x="346" y="337"/>
                    <a:pt x="346" y="337"/>
                    <a:pt x="321" y="355"/>
                  </a:cubicBezTo>
                  <a:cubicBezTo>
                    <a:pt x="317" y="357"/>
                    <a:pt x="314" y="360"/>
                    <a:pt x="310" y="363"/>
                  </a:cubicBezTo>
                  <a:cubicBezTo>
                    <a:pt x="284" y="381"/>
                    <a:pt x="284" y="381"/>
                    <a:pt x="296" y="410"/>
                  </a:cubicBezTo>
                  <a:cubicBezTo>
                    <a:pt x="297" y="413"/>
                    <a:pt x="299" y="415"/>
                    <a:pt x="299" y="418"/>
                  </a:cubicBezTo>
                  <a:cubicBezTo>
                    <a:pt x="301" y="429"/>
                    <a:pt x="254" y="491"/>
                    <a:pt x="243" y="493"/>
                  </a:cubicBezTo>
                  <a:cubicBezTo>
                    <a:pt x="212" y="496"/>
                    <a:pt x="212" y="496"/>
                    <a:pt x="206" y="527"/>
                  </a:cubicBezTo>
                  <a:cubicBezTo>
                    <a:pt x="205" y="535"/>
                    <a:pt x="204" y="542"/>
                    <a:pt x="202" y="549"/>
                  </a:cubicBezTo>
                  <a:cubicBezTo>
                    <a:pt x="197" y="564"/>
                    <a:pt x="202" y="572"/>
                    <a:pt x="217" y="577"/>
                  </a:cubicBezTo>
                  <a:cubicBezTo>
                    <a:pt x="227" y="581"/>
                    <a:pt x="241" y="582"/>
                    <a:pt x="245" y="596"/>
                  </a:cubicBezTo>
                  <a:cubicBezTo>
                    <a:pt x="251" y="614"/>
                    <a:pt x="256" y="633"/>
                    <a:pt x="261" y="652"/>
                  </a:cubicBezTo>
                  <a:cubicBezTo>
                    <a:pt x="262" y="657"/>
                    <a:pt x="260" y="662"/>
                    <a:pt x="257" y="667"/>
                  </a:cubicBezTo>
                  <a:cubicBezTo>
                    <a:pt x="250" y="677"/>
                    <a:pt x="234" y="684"/>
                    <a:pt x="238" y="697"/>
                  </a:cubicBezTo>
                  <a:cubicBezTo>
                    <a:pt x="240" y="708"/>
                    <a:pt x="252" y="717"/>
                    <a:pt x="259" y="727"/>
                  </a:cubicBezTo>
                  <a:cubicBezTo>
                    <a:pt x="264" y="733"/>
                    <a:pt x="268" y="739"/>
                    <a:pt x="273" y="745"/>
                  </a:cubicBezTo>
                  <a:cubicBezTo>
                    <a:pt x="277" y="752"/>
                    <a:pt x="284" y="755"/>
                    <a:pt x="291" y="749"/>
                  </a:cubicBezTo>
                  <a:cubicBezTo>
                    <a:pt x="314" y="731"/>
                    <a:pt x="333" y="740"/>
                    <a:pt x="353" y="756"/>
                  </a:cubicBezTo>
                  <a:cubicBezTo>
                    <a:pt x="359" y="761"/>
                    <a:pt x="366" y="765"/>
                    <a:pt x="373" y="769"/>
                  </a:cubicBezTo>
                  <a:cubicBezTo>
                    <a:pt x="388" y="776"/>
                    <a:pt x="397" y="786"/>
                    <a:pt x="395" y="805"/>
                  </a:cubicBezTo>
                  <a:cubicBezTo>
                    <a:pt x="394" y="813"/>
                    <a:pt x="396" y="822"/>
                    <a:pt x="408" y="823"/>
                  </a:cubicBezTo>
                  <a:cubicBezTo>
                    <a:pt x="425" y="825"/>
                    <a:pt x="442" y="828"/>
                    <a:pt x="459" y="831"/>
                  </a:cubicBezTo>
                  <a:cubicBezTo>
                    <a:pt x="468" y="833"/>
                    <a:pt x="475" y="831"/>
                    <a:pt x="476" y="822"/>
                  </a:cubicBezTo>
                  <a:cubicBezTo>
                    <a:pt x="480" y="799"/>
                    <a:pt x="497" y="792"/>
                    <a:pt x="517" y="789"/>
                  </a:cubicBezTo>
                  <a:cubicBezTo>
                    <a:pt x="527" y="788"/>
                    <a:pt x="537" y="786"/>
                    <a:pt x="546" y="783"/>
                  </a:cubicBezTo>
                  <a:cubicBezTo>
                    <a:pt x="561" y="777"/>
                    <a:pt x="573" y="780"/>
                    <a:pt x="584" y="792"/>
                  </a:cubicBezTo>
                  <a:cubicBezTo>
                    <a:pt x="589" y="798"/>
                    <a:pt x="595" y="805"/>
                    <a:pt x="604" y="808"/>
                  </a:cubicBezTo>
                  <a:close/>
                  <a:moveTo>
                    <a:pt x="408" y="175"/>
                  </a:moveTo>
                  <a:cubicBezTo>
                    <a:pt x="406" y="163"/>
                    <a:pt x="403" y="150"/>
                    <a:pt x="401" y="137"/>
                  </a:cubicBezTo>
                  <a:cubicBezTo>
                    <a:pt x="401" y="131"/>
                    <a:pt x="398" y="127"/>
                    <a:pt x="392" y="128"/>
                  </a:cubicBezTo>
                  <a:cubicBezTo>
                    <a:pt x="362" y="135"/>
                    <a:pt x="353" y="110"/>
                    <a:pt x="340" y="92"/>
                  </a:cubicBezTo>
                  <a:cubicBezTo>
                    <a:pt x="333" y="83"/>
                    <a:pt x="330" y="75"/>
                    <a:pt x="336" y="65"/>
                  </a:cubicBezTo>
                  <a:cubicBezTo>
                    <a:pt x="344" y="51"/>
                    <a:pt x="339" y="43"/>
                    <a:pt x="326" y="37"/>
                  </a:cubicBezTo>
                  <a:cubicBezTo>
                    <a:pt x="319" y="34"/>
                    <a:pt x="313" y="30"/>
                    <a:pt x="307" y="25"/>
                  </a:cubicBezTo>
                  <a:cubicBezTo>
                    <a:pt x="298" y="17"/>
                    <a:pt x="290" y="17"/>
                    <a:pt x="282" y="28"/>
                  </a:cubicBezTo>
                  <a:cubicBezTo>
                    <a:pt x="274" y="40"/>
                    <a:pt x="264" y="41"/>
                    <a:pt x="251" y="37"/>
                  </a:cubicBezTo>
                  <a:cubicBezTo>
                    <a:pt x="243" y="34"/>
                    <a:pt x="234" y="33"/>
                    <a:pt x="225" y="31"/>
                  </a:cubicBezTo>
                  <a:cubicBezTo>
                    <a:pt x="213" y="29"/>
                    <a:pt x="203" y="26"/>
                    <a:pt x="199" y="11"/>
                  </a:cubicBezTo>
                  <a:cubicBezTo>
                    <a:pt x="198" y="3"/>
                    <a:pt x="192" y="0"/>
                    <a:pt x="183" y="3"/>
                  </a:cubicBezTo>
                  <a:cubicBezTo>
                    <a:pt x="175" y="5"/>
                    <a:pt x="167" y="7"/>
                    <a:pt x="159" y="7"/>
                  </a:cubicBezTo>
                  <a:cubicBezTo>
                    <a:pt x="143" y="8"/>
                    <a:pt x="135" y="15"/>
                    <a:pt x="138" y="32"/>
                  </a:cubicBezTo>
                  <a:cubicBezTo>
                    <a:pt x="139" y="41"/>
                    <a:pt x="134" y="46"/>
                    <a:pt x="127" y="50"/>
                  </a:cubicBezTo>
                  <a:cubicBezTo>
                    <a:pt x="116" y="56"/>
                    <a:pt x="105" y="63"/>
                    <a:pt x="95" y="70"/>
                  </a:cubicBezTo>
                  <a:cubicBezTo>
                    <a:pt x="88" y="76"/>
                    <a:pt x="81" y="77"/>
                    <a:pt x="73" y="72"/>
                  </a:cubicBezTo>
                  <a:cubicBezTo>
                    <a:pt x="58" y="63"/>
                    <a:pt x="47" y="67"/>
                    <a:pt x="40" y="83"/>
                  </a:cubicBezTo>
                  <a:cubicBezTo>
                    <a:pt x="37" y="89"/>
                    <a:pt x="33" y="94"/>
                    <a:pt x="29" y="99"/>
                  </a:cubicBezTo>
                  <a:cubicBezTo>
                    <a:pt x="21" y="108"/>
                    <a:pt x="21" y="116"/>
                    <a:pt x="31" y="123"/>
                  </a:cubicBezTo>
                  <a:cubicBezTo>
                    <a:pt x="42" y="131"/>
                    <a:pt x="44" y="142"/>
                    <a:pt x="39" y="154"/>
                  </a:cubicBezTo>
                  <a:cubicBezTo>
                    <a:pt x="35" y="164"/>
                    <a:pt x="33" y="175"/>
                    <a:pt x="31" y="185"/>
                  </a:cubicBezTo>
                  <a:cubicBezTo>
                    <a:pt x="30" y="194"/>
                    <a:pt x="26" y="201"/>
                    <a:pt x="17" y="203"/>
                  </a:cubicBezTo>
                  <a:cubicBezTo>
                    <a:pt x="3" y="206"/>
                    <a:pt x="0" y="214"/>
                    <a:pt x="4" y="227"/>
                  </a:cubicBezTo>
                  <a:cubicBezTo>
                    <a:pt x="7" y="236"/>
                    <a:pt x="8" y="244"/>
                    <a:pt x="8" y="253"/>
                  </a:cubicBezTo>
                  <a:cubicBezTo>
                    <a:pt x="9" y="262"/>
                    <a:pt x="14" y="267"/>
                    <a:pt x="22" y="266"/>
                  </a:cubicBezTo>
                  <a:cubicBezTo>
                    <a:pt x="55" y="262"/>
                    <a:pt x="61" y="290"/>
                    <a:pt x="76" y="308"/>
                  </a:cubicBezTo>
                  <a:cubicBezTo>
                    <a:pt x="80" y="313"/>
                    <a:pt x="78" y="319"/>
                    <a:pt x="76" y="323"/>
                  </a:cubicBezTo>
                  <a:cubicBezTo>
                    <a:pt x="64" y="342"/>
                    <a:pt x="75" y="351"/>
                    <a:pt x="90" y="358"/>
                  </a:cubicBezTo>
                  <a:cubicBezTo>
                    <a:pt x="95" y="360"/>
                    <a:pt x="99" y="363"/>
                    <a:pt x="103" y="366"/>
                  </a:cubicBezTo>
                  <a:cubicBezTo>
                    <a:pt x="113" y="375"/>
                    <a:pt x="121" y="373"/>
                    <a:pt x="128" y="363"/>
                  </a:cubicBezTo>
                  <a:cubicBezTo>
                    <a:pt x="136" y="352"/>
                    <a:pt x="146" y="351"/>
                    <a:pt x="158" y="355"/>
                  </a:cubicBezTo>
                  <a:cubicBezTo>
                    <a:pt x="167" y="358"/>
                    <a:pt x="176" y="359"/>
                    <a:pt x="186" y="360"/>
                  </a:cubicBezTo>
                  <a:cubicBezTo>
                    <a:pt x="198" y="362"/>
                    <a:pt x="207" y="366"/>
                    <a:pt x="211" y="379"/>
                  </a:cubicBezTo>
                  <a:cubicBezTo>
                    <a:pt x="213" y="389"/>
                    <a:pt x="219" y="391"/>
                    <a:pt x="229" y="389"/>
                  </a:cubicBezTo>
                  <a:cubicBezTo>
                    <a:pt x="237" y="386"/>
                    <a:pt x="245" y="385"/>
                    <a:pt x="254" y="384"/>
                  </a:cubicBezTo>
                  <a:cubicBezTo>
                    <a:pt x="267" y="382"/>
                    <a:pt x="275" y="377"/>
                    <a:pt x="273" y="362"/>
                  </a:cubicBezTo>
                  <a:cubicBezTo>
                    <a:pt x="271" y="354"/>
                    <a:pt x="276" y="349"/>
                    <a:pt x="283" y="344"/>
                  </a:cubicBezTo>
                  <a:cubicBezTo>
                    <a:pt x="294" y="338"/>
                    <a:pt x="304" y="331"/>
                    <a:pt x="314" y="323"/>
                  </a:cubicBezTo>
                  <a:cubicBezTo>
                    <a:pt x="322" y="318"/>
                    <a:pt x="329" y="316"/>
                    <a:pt x="336" y="321"/>
                  </a:cubicBezTo>
                  <a:cubicBezTo>
                    <a:pt x="354" y="333"/>
                    <a:pt x="364" y="325"/>
                    <a:pt x="372" y="309"/>
                  </a:cubicBezTo>
                  <a:cubicBezTo>
                    <a:pt x="374" y="304"/>
                    <a:pt x="377" y="300"/>
                    <a:pt x="381" y="296"/>
                  </a:cubicBezTo>
                  <a:cubicBezTo>
                    <a:pt x="389" y="287"/>
                    <a:pt x="389" y="279"/>
                    <a:pt x="379" y="271"/>
                  </a:cubicBezTo>
                  <a:cubicBezTo>
                    <a:pt x="369" y="263"/>
                    <a:pt x="366" y="253"/>
                    <a:pt x="371" y="241"/>
                  </a:cubicBezTo>
                  <a:cubicBezTo>
                    <a:pt x="374" y="234"/>
                    <a:pt x="375" y="227"/>
                    <a:pt x="377" y="220"/>
                  </a:cubicBezTo>
                  <a:cubicBezTo>
                    <a:pt x="379" y="205"/>
                    <a:pt x="383" y="191"/>
                    <a:pt x="401" y="188"/>
                  </a:cubicBezTo>
                  <a:cubicBezTo>
                    <a:pt x="408" y="187"/>
                    <a:pt x="410" y="182"/>
                    <a:pt x="408" y="175"/>
                  </a:cubicBezTo>
                  <a:close/>
                </a:path>
              </a:pathLst>
            </a:custGeom>
            <a:solidFill>
              <a:srgbClr val="FDFE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123" name="Freeform 34"/>
            <p:cNvSpPr>
              <a:spLocks noEditPoints="1"/>
            </p:cNvSpPr>
            <p:nvPr/>
          </p:nvSpPr>
          <p:spPr bwMode="auto">
            <a:xfrm>
              <a:off x="3444875" y="-1308100"/>
              <a:ext cx="1668462" cy="1581151"/>
            </a:xfrm>
            <a:custGeom>
              <a:avLst/>
              <a:gdLst>
                <a:gd name="T0" fmla="*/ 467 w 554"/>
                <a:gd name="T1" fmla="*/ 453 h 524"/>
                <a:gd name="T2" fmla="*/ 441 w 554"/>
                <a:gd name="T3" fmla="*/ 441 h 524"/>
                <a:gd name="T4" fmla="*/ 412 w 554"/>
                <a:gd name="T5" fmla="*/ 442 h 524"/>
                <a:gd name="T6" fmla="*/ 381 w 554"/>
                <a:gd name="T7" fmla="*/ 460 h 524"/>
                <a:gd name="T8" fmla="*/ 352 w 554"/>
                <a:gd name="T9" fmla="*/ 502 h 524"/>
                <a:gd name="T10" fmla="*/ 339 w 554"/>
                <a:gd name="T11" fmla="*/ 515 h 524"/>
                <a:gd name="T12" fmla="*/ 311 w 554"/>
                <a:gd name="T13" fmla="*/ 519 h 524"/>
                <a:gd name="T14" fmla="*/ 265 w 554"/>
                <a:gd name="T15" fmla="*/ 495 h 524"/>
                <a:gd name="T16" fmla="*/ 250 w 554"/>
                <a:gd name="T17" fmla="*/ 484 h 524"/>
                <a:gd name="T18" fmla="*/ 213 w 554"/>
                <a:gd name="T19" fmla="*/ 474 h 524"/>
                <a:gd name="T20" fmla="*/ 154 w 554"/>
                <a:gd name="T21" fmla="*/ 486 h 524"/>
                <a:gd name="T22" fmla="*/ 135 w 554"/>
                <a:gd name="T23" fmla="*/ 487 h 524"/>
                <a:gd name="T24" fmla="*/ 114 w 554"/>
                <a:gd name="T25" fmla="*/ 472 h 524"/>
                <a:gd name="T26" fmla="*/ 97 w 554"/>
                <a:gd name="T27" fmla="*/ 417 h 524"/>
                <a:gd name="T28" fmla="*/ 98 w 554"/>
                <a:gd name="T29" fmla="*/ 414 h 524"/>
                <a:gd name="T30" fmla="*/ 48 w 554"/>
                <a:gd name="T31" fmla="*/ 344 h 524"/>
                <a:gd name="T32" fmla="*/ 8 w 554"/>
                <a:gd name="T33" fmla="*/ 302 h 524"/>
                <a:gd name="T34" fmla="*/ 7 w 554"/>
                <a:gd name="T35" fmla="*/ 288 h 524"/>
                <a:gd name="T36" fmla="*/ 27 w 554"/>
                <a:gd name="T37" fmla="*/ 257 h 524"/>
                <a:gd name="T38" fmla="*/ 47 w 554"/>
                <a:gd name="T39" fmla="*/ 237 h 524"/>
                <a:gd name="T40" fmla="*/ 57 w 554"/>
                <a:gd name="T41" fmla="*/ 204 h 524"/>
                <a:gd name="T42" fmla="*/ 47 w 554"/>
                <a:gd name="T43" fmla="*/ 144 h 524"/>
                <a:gd name="T44" fmla="*/ 46 w 554"/>
                <a:gd name="T45" fmla="*/ 127 h 524"/>
                <a:gd name="T46" fmla="*/ 60 w 554"/>
                <a:gd name="T47" fmla="*/ 108 h 524"/>
                <a:gd name="T48" fmla="*/ 119 w 554"/>
                <a:gd name="T49" fmla="*/ 91 h 524"/>
                <a:gd name="T50" fmla="*/ 201 w 554"/>
                <a:gd name="T51" fmla="*/ 43 h 524"/>
                <a:gd name="T52" fmla="*/ 239 w 554"/>
                <a:gd name="T53" fmla="*/ 8 h 524"/>
                <a:gd name="T54" fmla="*/ 253 w 554"/>
                <a:gd name="T55" fmla="*/ 6 h 524"/>
                <a:gd name="T56" fmla="*/ 289 w 554"/>
                <a:gd name="T57" fmla="*/ 26 h 524"/>
                <a:gd name="T58" fmla="*/ 291 w 554"/>
                <a:gd name="T59" fmla="*/ 32 h 524"/>
                <a:gd name="T60" fmla="*/ 369 w 554"/>
                <a:gd name="T61" fmla="*/ 59 h 524"/>
                <a:gd name="T62" fmla="*/ 390 w 554"/>
                <a:gd name="T63" fmla="*/ 49 h 524"/>
                <a:gd name="T64" fmla="*/ 433 w 554"/>
                <a:gd name="T65" fmla="*/ 48 h 524"/>
                <a:gd name="T66" fmla="*/ 442 w 554"/>
                <a:gd name="T67" fmla="*/ 55 h 524"/>
                <a:gd name="T68" fmla="*/ 459 w 554"/>
                <a:gd name="T69" fmla="*/ 108 h 524"/>
                <a:gd name="T70" fmla="*/ 459 w 554"/>
                <a:gd name="T71" fmla="*/ 124 h 524"/>
                <a:gd name="T72" fmla="*/ 491 w 554"/>
                <a:gd name="T73" fmla="*/ 179 h 524"/>
                <a:gd name="T74" fmla="*/ 522 w 554"/>
                <a:gd name="T75" fmla="*/ 187 h 524"/>
                <a:gd name="T76" fmla="*/ 545 w 554"/>
                <a:gd name="T77" fmla="*/ 209 h 524"/>
                <a:gd name="T78" fmla="*/ 548 w 554"/>
                <a:gd name="T79" fmla="*/ 235 h 524"/>
                <a:gd name="T80" fmla="*/ 523 w 554"/>
                <a:gd name="T81" fmla="*/ 275 h 524"/>
                <a:gd name="T82" fmla="*/ 511 w 554"/>
                <a:gd name="T83" fmla="*/ 289 h 524"/>
                <a:gd name="T84" fmla="*/ 499 w 554"/>
                <a:gd name="T85" fmla="*/ 326 h 524"/>
                <a:gd name="T86" fmla="*/ 508 w 554"/>
                <a:gd name="T87" fmla="*/ 384 h 524"/>
                <a:gd name="T88" fmla="*/ 512 w 554"/>
                <a:gd name="T89" fmla="*/ 400 h 524"/>
                <a:gd name="T90" fmla="*/ 474 w 554"/>
                <a:gd name="T91" fmla="*/ 448 h 524"/>
                <a:gd name="T92" fmla="*/ 467 w 554"/>
                <a:gd name="T93" fmla="*/ 453 h 524"/>
                <a:gd name="T94" fmla="*/ 283 w 554"/>
                <a:gd name="T95" fmla="*/ 163 h 524"/>
                <a:gd name="T96" fmla="*/ 177 w 554"/>
                <a:gd name="T97" fmla="*/ 266 h 524"/>
                <a:gd name="T98" fmla="*/ 283 w 554"/>
                <a:gd name="T99" fmla="*/ 371 h 524"/>
                <a:gd name="T100" fmla="*/ 388 w 554"/>
                <a:gd name="T101" fmla="*/ 266 h 524"/>
                <a:gd name="T102" fmla="*/ 283 w 554"/>
                <a:gd name="T103" fmla="*/ 163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54" h="524">
                  <a:moveTo>
                    <a:pt x="467" y="453"/>
                  </a:moveTo>
                  <a:cubicBezTo>
                    <a:pt x="458" y="448"/>
                    <a:pt x="449" y="445"/>
                    <a:pt x="441" y="441"/>
                  </a:cubicBezTo>
                  <a:cubicBezTo>
                    <a:pt x="431" y="435"/>
                    <a:pt x="422" y="435"/>
                    <a:pt x="412" y="442"/>
                  </a:cubicBezTo>
                  <a:cubicBezTo>
                    <a:pt x="402" y="449"/>
                    <a:pt x="392" y="455"/>
                    <a:pt x="381" y="460"/>
                  </a:cubicBezTo>
                  <a:cubicBezTo>
                    <a:pt x="362" y="468"/>
                    <a:pt x="349" y="479"/>
                    <a:pt x="352" y="502"/>
                  </a:cubicBezTo>
                  <a:cubicBezTo>
                    <a:pt x="353" y="512"/>
                    <a:pt x="347" y="515"/>
                    <a:pt x="339" y="515"/>
                  </a:cubicBezTo>
                  <a:cubicBezTo>
                    <a:pt x="329" y="516"/>
                    <a:pt x="320" y="518"/>
                    <a:pt x="311" y="519"/>
                  </a:cubicBezTo>
                  <a:cubicBezTo>
                    <a:pt x="280" y="524"/>
                    <a:pt x="279" y="524"/>
                    <a:pt x="265" y="495"/>
                  </a:cubicBezTo>
                  <a:cubicBezTo>
                    <a:pt x="262" y="488"/>
                    <a:pt x="256" y="486"/>
                    <a:pt x="250" y="484"/>
                  </a:cubicBezTo>
                  <a:cubicBezTo>
                    <a:pt x="238" y="481"/>
                    <a:pt x="225" y="479"/>
                    <a:pt x="213" y="474"/>
                  </a:cubicBezTo>
                  <a:cubicBezTo>
                    <a:pt x="190" y="464"/>
                    <a:pt x="170" y="463"/>
                    <a:pt x="154" y="486"/>
                  </a:cubicBezTo>
                  <a:cubicBezTo>
                    <a:pt x="149" y="493"/>
                    <a:pt x="142" y="493"/>
                    <a:pt x="135" y="487"/>
                  </a:cubicBezTo>
                  <a:cubicBezTo>
                    <a:pt x="129" y="482"/>
                    <a:pt x="121" y="477"/>
                    <a:pt x="114" y="472"/>
                  </a:cubicBezTo>
                  <a:cubicBezTo>
                    <a:pt x="85" y="451"/>
                    <a:pt x="85" y="451"/>
                    <a:pt x="97" y="417"/>
                  </a:cubicBezTo>
                  <a:cubicBezTo>
                    <a:pt x="97" y="416"/>
                    <a:pt x="98" y="415"/>
                    <a:pt x="98" y="414"/>
                  </a:cubicBezTo>
                  <a:cubicBezTo>
                    <a:pt x="102" y="400"/>
                    <a:pt x="63" y="346"/>
                    <a:pt x="48" y="344"/>
                  </a:cubicBezTo>
                  <a:cubicBezTo>
                    <a:pt x="11" y="339"/>
                    <a:pt x="11" y="339"/>
                    <a:pt x="8" y="302"/>
                  </a:cubicBezTo>
                  <a:cubicBezTo>
                    <a:pt x="8" y="297"/>
                    <a:pt x="9" y="292"/>
                    <a:pt x="7" y="288"/>
                  </a:cubicBezTo>
                  <a:cubicBezTo>
                    <a:pt x="0" y="268"/>
                    <a:pt x="8" y="259"/>
                    <a:pt x="27" y="257"/>
                  </a:cubicBezTo>
                  <a:cubicBezTo>
                    <a:pt x="39" y="255"/>
                    <a:pt x="44" y="247"/>
                    <a:pt x="47" y="237"/>
                  </a:cubicBezTo>
                  <a:cubicBezTo>
                    <a:pt x="49" y="226"/>
                    <a:pt x="52" y="215"/>
                    <a:pt x="57" y="204"/>
                  </a:cubicBezTo>
                  <a:cubicBezTo>
                    <a:pt x="67" y="182"/>
                    <a:pt x="69" y="161"/>
                    <a:pt x="47" y="144"/>
                  </a:cubicBezTo>
                  <a:cubicBezTo>
                    <a:pt x="40" y="139"/>
                    <a:pt x="40" y="134"/>
                    <a:pt x="46" y="127"/>
                  </a:cubicBezTo>
                  <a:cubicBezTo>
                    <a:pt x="51" y="121"/>
                    <a:pt x="55" y="115"/>
                    <a:pt x="60" y="108"/>
                  </a:cubicBezTo>
                  <a:cubicBezTo>
                    <a:pt x="83" y="78"/>
                    <a:pt x="83" y="78"/>
                    <a:pt x="119" y="91"/>
                  </a:cubicBezTo>
                  <a:cubicBezTo>
                    <a:pt x="135" y="96"/>
                    <a:pt x="199" y="59"/>
                    <a:pt x="201" y="43"/>
                  </a:cubicBezTo>
                  <a:cubicBezTo>
                    <a:pt x="207" y="12"/>
                    <a:pt x="207" y="12"/>
                    <a:pt x="239" y="8"/>
                  </a:cubicBezTo>
                  <a:cubicBezTo>
                    <a:pt x="244" y="7"/>
                    <a:pt x="249" y="7"/>
                    <a:pt x="253" y="6"/>
                  </a:cubicBezTo>
                  <a:cubicBezTo>
                    <a:pt x="273" y="0"/>
                    <a:pt x="285" y="4"/>
                    <a:pt x="289" y="26"/>
                  </a:cubicBezTo>
                  <a:cubicBezTo>
                    <a:pt x="289" y="28"/>
                    <a:pt x="290" y="30"/>
                    <a:pt x="291" y="32"/>
                  </a:cubicBezTo>
                  <a:cubicBezTo>
                    <a:pt x="313" y="51"/>
                    <a:pt x="343" y="49"/>
                    <a:pt x="369" y="59"/>
                  </a:cubicBezTo>
                  <a:cubicBezTo>
                    <a:pt x="379" y="64"/>
                    <a:pt x="385" y="56"/>
                    <a:pt x="390" y="49"/>
                  </a:cubicBezTo>
                  <a:cubicBezTo>
                    <a:pt x="404" y="32"/>
                    <a:pt x="418" y="32"/>
                    <a:pt x="433" y="48"/>
                  </a:cubicBezTo>
                  <a:cubicBezTo>
                    <a:pt x="436" y="50"/>
                    <a:pt x="439" y="52"/>
                    <a:pt x="442" y="55"/>
                  </a:cubicBezTo>
                  <a:cubicBezTo>
                    <a:pt x="471" y="75"/>
                    <a:pt x="471" y="75"/>
                    <a:pt x="459" y="108"/>
                  </a:cubicBezTo>
                  <a:cubicBezTo>
                    <a:pt x="457" y="114"/>
                    <a:pt x="455" y="118"/>
                    <a:pt x="459" y="124"/>
                  </a:cubicBezTo>
                  <a:cubicBezTo>
                    <a:pt x="470" y="142"/>
                    <a:pt x="480" y="161"/>
                    <a:pt x="491" y="179"/>
                  </a:cubicBezTo>
                  <a:cubicBezTo>
                    <a:pt x="499" y="190"/>
                    <a:pt x="512" y="187"/>
                    <a:pt x="522" y="187"/>
                  </a:cubicBezTo>
                  <a:cubicBezTo>
                    <a:pt x="537" y="188"/>
                    <a:pt x="546" y="192"/>
                    <a:pt x="545" y="209"/>
                  </a:cubicBezTo>
                  <a:cubicBezTo>
                    <a:pt x="545" y="218"/>
                    <a:pt x="546" y="227"/>
                    <a:pt x="548" y="235"/>
                  </a:cubicBezTo>
                  <a:cubicBezTo>
                    <a:pt x="554" y="257"/>
                    <a:pt x="549" y="272"/>
                    <a:pt x="523" y="275"/>
                  </a:cubicBezTo>
                  <a:cubicBezTo>
                    <a:pt x="516" y="275"/>
                    <a:pt x="513" y="282"/>
                    <a:pt x="511" y="289"/>
                  </a:cubicBezTo>
                  <a:cubicBezTo>
                    <a:pt x="507" y="301"/>
                    <a:pt x="504" y="314"/>
                    <a:pt x="499" y="326"/>
                  </a:cubicBezTo>
                  <a:cubicBezTo>
                    <a:pt x="489" y="348"/>
                    <a:pt x="487" y="368"/>
                    <a:pt x="508" y="384"/>
                  </a:cubicBezTo>
                  <a:cubicBezTo>
                    <a:pt x="513" y="388"/>
                    <a:pt x="517" y="393"/>
                    <a:pt x="512" y="400"/>
                  </a:cubicBezTo>
                  <a:cubicBezTo>
                    <a:pt x="499" y="416"/>
                    <a:pt x="487" y="432"/>
                    <a:pt x="474" y="448"/>
                  </a:cubicBezTo>
                  <a:cubicBezTo>
                    <a:pt x="472" y="450"/>
                    <a:pt x="470" y="451"/>
                    <a:pt x="467" y="453"/>
                  </a:cubicBezTo>
                  <a:close/>
                  <a:moveTo>
                    <a:pt x="283" y="163"/>
                  </a:moveTo>
                  <a:cubicBezTo>
                    <a:pt x="226" y="163"/>
                    <a:pt x="178" y="210"/>
                    <a:pt x="177" y="266"/>
                  </a:cubicBezTo>
                  <a:cubicBezTo>
                    <a:pt x="177" y="323"/>
                    <a:pt x="226" y="372"/>
                    <a:pt x="283" y="371"/>
                  </a:cubicBezTo>
                  <a:cubicBezTo>
                    <a:pt x="341" y="371"/>
                    <a:pt x="389" y="324"/>
                    <a:pt x="388" y="266"/>
                  </a:cubicBezTo>
                  <a:cubicBezTo>
                    <a:pt x="388" y="209"/>
                    <a:pt x="341" y="163"/>
                    <a:pt x="283" y="163"/>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124" name="Freeform 35"/>
            <p:cNvSpPr>
              <a:spLocks noEditPoints="1"/>
            </p:cNvSpPr>
            <p:nvPr/>
          </p:nvSpPr>
          <p:spPr bwMode="auto">
            <a:xfrm>
              <a:off x="2119313" y="-468313"/>
              <a:ext cx="1671637" cy="1577976"/>
            </a:xfrm>
            <a:custGeom>
              <a:avLst/>
              <a:gdLst>
                <a:gd name="T0" fmla="*/ 407 w 555"/>
                <a:gd name="T1" fmla="*/ 498 h 523"/>
                <a:gd name="T2" fmla="*/ 387 w 555"/>
                <a:gd name="T3" fmla="*/ 482 h 523"/>
                <a:gd name="T4" fmla="*/ 349 w 555"/>
                <a:gd name="T5" fmla="*/ 473 h 523"/>
                <a:gd name="T6" fmla="*/ 320 w 555"/>
                <a:gd name="T7" fmla="*/ 479 h 523"/>
                <a:gd name="T8" fmla="*/ 279 w 555"/>
                <a:gd name="T9" fmla="*/ 512 h 523"/>
                <a:gd name="T10" fmla="*/ 262 w 555"/>
                <a:gd name="T11" fmla="*/ 521 h 523"/>
                <a:gd name="T12" fmla="*/ 211 w 555"/>
                <a:gd name="T13" fmla="*/ 513 h 523"/>
                <a:gd name="T14" fmla="*/ 198 w 555"/>
                <a:gd name="T15" fmla="*/ 495 h 523"/>
                <a:gd name="T16" fmla="*/ 176 w 555"/>
                <a:gd name="T17" fmla="*/ 459 h 523"/>
                <a:gd name="T18" fmla="*/ 156 w 555"/>
                <a:gd name="T19" fmla="*/ 446 h 523"/>
                <a:gd name="T20" fmla="*/ 94 w 555"/>
                <a:gd name="T21" fmla="*/ 439 h 523"/>
                <a:gd name="T22" fmla="*/ 76 w 555"/>
                <a:gd name="T23" fmla="*/ 435 h 523"/>
                <a:gd name="T24" fmla="*/ 62 w 555"/>
                <a:gd name="T25" fmla="*/ 417 h 523"/>
                <a:gd name="T26" fmla="*/ 41 w 555"/>
                <a:gd name="T27" fmla="*/ 387 h 523"/>
                <a:gd name="T28" fmla="*/ 60 w 555"/>
                <a:gd name="T29" fmla="*/ 357 h 523"/>
                <a:gd name="T30" fmla="*/ 64 w 555"/>
                <a:gd name="T31" fmla="*/ 342 h 523"/>
                <a:gd name="T32" fmla="*/ 48 w 555"/>
                <a:gd name="T33" fmla="*/ 286 h 523"/>
                <a:gd name="T34" fmla="*/ 20 w 555"/>
                <a:gd name="T35" fmla="*/ 267 h 523"/>
                <a:gd name="T36" fmla="*/ 5 w 555"/>
                <a:gd name="T37" fmla="*/ 239 h 523"/>
                <a:gd name="T38" fmla="*/ 9 w 555"/>
                <a:gd name="T39" fmla="*/ 217 h 523"/>
                <a:gd name="T40" fmla="*/ 46 w 555"/>
                <a:gd name="T41" fmla="*/ 183 h 523"/>
                <a:gd name="T42" fmla="*/ 102 w 555"/>
                <a:gd name="T43" fmla="*/ 108 h 523"/>
                <a:gd name="T44" fmla="*/ 99 w 555"/>
                <a:gd name="T45" fmla="*/ 100 h 523"/>
                <a:gd name="T46" fmla="*/ 113 w 555"/>
                <a:gd name="T47" fmla="*/ 53 h 523"/>
                <a:gd name="T48" fmla="*/ 124 w 555"/>
                <a:gd name="T49" fmla="*/ 45 h 523"/>
                <a:gd name="T50" fmla="*/ 171 w 555"/>
                <a:gd name="T51" fmla="*/ 47 h 523"/>
                <a:gd name="T52" fmla="*/ 198 w 555"/>
                <a:gd name="T53" fmla="*/ 54 h 523"/>
                <a:gd name="T54" fmla="*/ 235 w 555"/>
                <a:gd name="T55" fmla="*/ 46 h 523"/>
                <a:gd name="T56" fmla="*/ 276 w 555"/>
                <a:gd name="T57" fmla="*/ 13 h 523"/>
                <a:gd name="T58" fmla="*/ 294 w 555"/>
                <a:gd name="T59" fmla="*/ 2 h 523"/>
                <a:gd name="T60" fmla="*/ 325 w 555"/>
                <a:gd name="T61" fmla="*/ 7 h 523"/>
                <a:gd name="T62" fmla="*/ 359 w 555"/>
                <a:gd name="T63" fmla="*/ 41 h 523"/>
                <a:gd name="T64" fmla="*/ 368 w 555"/>
                <a:gd name="T65" fmla="*/ 57 h 523"/>
                <a:gd name="T66" fmla="*/ 400 w 555"/>
                <a:gd name="T67" fmla="*/ 78 h 523"/>
                <a:gd name="T68" fmla="*/ 461 w 555"/>
                <a:gd name="T69" fmla="*/ 84 h 523"/>
                <a:gd name="T70" fmla="*/ 481 w 555"/>
                <a:gd name="T71" fmla="*/ 90 h 523"/>
                <a:gd name="T72" fmla="*/ 512 w 555"/>
                <a:gd name="T73" fmla="*/ 129 h 523"/>
                <a:gd name="T74" fmla="*/ 510 w 555"/>
                <a:gd name="T75" fmla="*/ 149 h 523"/>
                <a:gd name="T76" fmla="*/ 498 w 555"/>
                <a:gd name="T77" fmla="*/ 206 h 523"/>
                <a:gd name="T78" fmla="*/ 500 w 555"/>
                <a:gd name="T79" fmla="*/ 218 h 523"/>
                <a:gd name="T80" fmla="*/ 537 w 555"/>
                <a:gd name="T81" fmla="*/ 261 h 523"/>
                <a:gd name="T82" fmla="*/ 550 w 555"/>
                <a:gd name="T83" fmla="*/ 286 h 523"/>
                <a:gd name="T84" fmla="*/ 546 w 555"/>
                <a:gd name="T85" fmla="*/ 307 h 523"/>
                <a:gd name="T86" fmla="*/ 508 w 555"/>
                <a:gd name="T87" fmla="*/ 344 h 523"/>
                <a:gd name="T88" fmla="*/ 453 w 555"/>
                <a:gd name="T89" fmla="*/ 420 h 523"/>
                <a:gd name="T90" fmla="*/ 455 w 555"/>
                <a:gd name="T91" fmla="*/ 425 h 523"/>
                <a:gd name="T92" fmla="*/ 438 w 555"/>
                <a:gd name="T93" fmla="*/ 476 h 523"/>
                <a:gd name="T94" fmla="*/ 407 w 555"/>
                <a:gd name="T95" fmla="*/ 498 h 523"/>
                <a:gd name="T96" fmla="*/ 277 w 555"/>
                <a:gd name="T97" fmla="*/ 367 h 523"/>
                <a:gd name="T98" fmla="*/ 384 w 555"/>
                <a:gd name="T99" fmla="*/ 261 h 523"/>
                <a:gd name="T100" fmla="*/ 277 w 555"/>
                <a:gd name="T101" fmla="*/ 155 h 523"/>
                <a:gd name="T102" fmla="*/ 171 w 555"/>
                <a:gd name="T103" fmla="*/ 260 h 523"/>
                <a:gd name="T104" fmla="*/ 277 w 555"/>
                <a:gd name="T105" fmla="*/ 367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5" h="523">
                  <a:moveTo>
                    <a:pt x="407" y="498"/>
                  </a:moveTo>
                  <a:cubicBezTo>
                    <a:pt x="398" y="495"/>
                    <a:pt x="392" y="488"/>
                    <a:pt x="387" y="482"/>
                  </a:cubicBezTo>
                  <a:cubicBezTo>
                    <a:pt x="376" y="470"/>
                    <a:pt x="364" y="467"/>
                    <a:pt x="349" y="473"/>
                  </a:cubicBezTo>
                  <a:cubicBezTo>
                    <a:pt x="340" y="476"/>
                    <a:pt x="330" y="478"/>
                    <a:pt x="320" y="479"/>
                  </a:cubicBezTo>
                  <a:cubicBezTo>
                    <a:pt x="300" y="482"/>
                    <a:pt x="283" y="489"/>
                    <a:pt x="279" y="512"/>
                  </a:cubicBezTo>
                  <a:cubicBezTo>
                    <a:pt x="278" y="521"/>
                    <a:pt x="271" y="523"/>
                    <a:pt x="262" y="521"/>
                  </a:cubicBezTo>
                  <a:cubicBezTo>
                    <a:pt x="245" y="518"/>
                    <a:pt x="228" y="515"/>
                    <a:pt x="211" y="513"/>
                  </a:cubicBezTo>
                  <a:cubicBezTo>
                    <a:pt x="199" y="512"/>
                    <a:pt x="197" y="503"/>
                    <a:pt x="198" y="495"/>
                  </a:cubicBezTo>
                  <a:cubicBezTo>
                    <a:pt x="200" y="476"/>
                    <a:pt x="191" y="466"/>
                    <a:pt x="176" y="459"/>
                  </a:cubicBezTo>
                  <a:cubicBezTo>
                    <a:pt x="169" y="455"/>
                    <a:pt x="162" y="451"/>
                    <a:pt x="156" y="446"/>
                  </a:cubicBezTo>
                  <a:cubicBezTo>
                    <a:pt x="136" y="430"/>
                    <a:pt x="117" y="421"/>
                    <a:pt x="94" y="439"/>
                  </a:cubicBezTo>
                  <a:cubicBezTo>
                    <a:pt x="87" y="445"/>
                    <a:pt x="80" y="442"/>
                    <a:pt x="76" y="435"/>
                  </a:cubicBezTo>
                  <a:cubicBezTo>
                    <a:pt x="71" y="429"/>
                    <a:pt x="67" y="423"/>
                    <a:pt x="62" y="417"/>
                  </a:cubicBezTo>
                  <a:cubicBezTo>
                    <a:pt x="55" y="407"/>
                    <a:pt x="43" y="398"/>
                    <a:pt x="41" y="387"/>
                  </a:cubicBezTo>
                  <a:cubicBezTo>
                    <a:pt x="37" y="374"/>
                    <a:pt x="53" y="367"/>
                    <a:pt x="60" y="357"/>
                  </a:cubicBezTo>
                  <a:cubicBezTo>
                    <a:pt x="63" y="352"/>
                    <a:pt x="65" y="347"/>
                    <a:pt x="64" y="342"/>
                  </a:cubicBezTo>
                  <a:cubicBezTo>
                    <a:pt x="59" y="323"/>
                    <a:pt x="54" y="304"/>
                    <a:pt x="48" y="286"/>
                  </a:cubicBezTo>
                  <a:cubicBezTo>
                    <a:pt x="44" y="272"/>
                    <a:pt x="30" y="271"/>
                    <a:pt x="20" y="267"/>
                  </a:cubicBezTo>
                  <a:cubicBezTo>
                    <a:pt x="5" y="262"/>
                    <a:pt x="0" y="254"/>
                    <a:pt x="5" y="239"/>
                  </a:cubicBezTo>
                  <a:cubicBezTo>
                    <a:pt x="7" y="232"/>
                    <a:pt x="8" y="225"/>
                    <a:pt x="9" y="217"/>
                  </a:cubicBezTo>
                  <a:cubicBezTo>
                    <a:pt x="15" y="186"/>
                    <a:pt x="15" y="186"/>
                    <a:pt x="46" y="183"/>
                  </a:cubicBezTo>
                  <a:cubicBezTo>
                    <a:pt x="57" y="181"/>
                    <a:pt x="104" y="119"/>
                    <a:pt x="102" y="108"/>
                  </a:cubicBezTo>
                  <a:cubicBezTo>
                    <a:pt x="102" y="105"/>
                    <a:pt x="100" y="103"/>
                    <a:pt x="99" y="100"/>
                  </a:cubicBezTo>
                  <a:cubicBezTo>
                    <a:pt x="87" y="71"/>
                    <a:pt x="87" y="71"/>
                    <a:pt x="113" y="53"/>
                  </a:cubicBezTo>
                  <a:cubicBezTo>
                    <a:pt x="117" y="50"/>
                    <a:pt x="120" y="47"/>
                    <a:pt x="124" y="45"/>
                  </a:cubicBezTo>
                  <a:cubicBezTo>
                    <a:pt x="149" y="27"/>
                    <a:pt x="149" y="27"/>
                    <a:pt x="171" y="47"/>
                  </a:cubicBezTo>
                  <a:cubicBezTo>
                    <a:pt x="180" y="55"/>
                    <a:pt x="188" y="57"/>
                    <a:pt x="198" y="54"/>
                  </a:cubicBezTo>
                  <a:cubicBezTo>
                    <a:pt x="210" y="51"/>
                    <a:pt x="223" y="47"/>
                    <a:pt x="235" y="46"/>
                  </a:cubicBezTo>
                  <a:cubicBezTo>
                    <a:pt x="257" y="44"/>
                    <a:pt x="272" y="35"/>
                    <a:pt x="276" y="13"/>
                  </a:cubicBezTo>
                  <a:cubicBezTo>
                    <a:pt x="278" y="3"/>
                    <a:pt x="284" y="0"/>
                    <a:pt x="294" y="2"/>
                  </a:cubicBezTo>
                  <a:cubicBezTo>
                    <a:pt x="304" y="4"/>
                    <a:pt x="315" y="7"/>
                    <a:pt x="325" y="7"/>
                  </a:cubicBezTo>
                  <a:cubicBezTo>
                    <a:pt x="348" y="8"/>
                    <a:pt x="362" y="16"/>
                    <a:pt x="359" y="41"/>
                  </a:cubicBezTo>
                  <a:cubicBezTo>
                    <a:pt x="358" y="49"/>
                    <a:pt x="362" y="54"/>
                    <a:pt x="368" y="57"/>
                  </a:cubicBezTo>
                  <a:cubicBezTo>
                    <a:pt x="379" y="64"/>
                    <a:pt x="390" y="70"/>
                    <a:pt x="400" y="78"/>
                  </a:cubicBezTo>
                  <a:cubicBezTo>
                    <a:pt x="419" y="93"/>
                    <a:pt x="439" y="101"/>
                    <a:pt x="461" y="84"/>
                  </a:cubicBezTo>
                  <a:cubicBezTo>
                    <a:pt x="469" y="78"/>
                    <a:pt x="476" y="82"/>
                    <a:pt x="481" y="90"/>
                  </a:cubicBezTo>
                  <a:cubicBezTo>
                    <a:pt x="491" y="103"/>
                    <a:pt x="501" y="116"/>
                    <a:pt x="512" y="129"/>
                  </a:cubicBezTo>
                  <a:cubicBezTo>
                    <a:pt x="518" y="137"/>
                    <a:pt x="517" y="144"/>
                    <a:pt x="510" y="149"/>
                  </a:cubicBezTo>
                  <a:cubicBezTo>
                    <a:pt x="490" y="165"/>
                    <a:pt x="489" y="184"/>
                    <a:pt x="498" y="206"/>
                  </a:cubicBezTo>
                  <a:cubicBezTo>
                    <a:pt x="499" y="210"/>
                    <a:pt x="500" y="214"/>
                    <a:pt x="500" y="218"/>
                  </a:cubicBezTo>
                  <a:cubicBezTo>
                    <a:pt x="502" y="241"/>
                    <a:pt x="514" y="256"/>
                    <a:pt x="537" y="261"/>
                  </a:cubicBezTo>
                  <a:cubicBezTo>
                    <a:pt x="550" y="264"/>
                    <a:pt x="555" y="272"/>
                    <a:pt x="550" y="286"/>
                  </a:cubicBezTo>
                  <a:cubicBezTo>
                    <a:pt x="548" y="293"/>
                    <a:pt x="547" y="300"/>
                    <a:pt x="546" y="307"/>
                  </a:cubicBezTo>
                  <a:cubicBezTo>
                    <a:pt x="540" y="339"/>
                    <a:pt x="540" y="339"/>
                    <a:pt x="508" y="344"/>
                  </a:cubicBezTo>
                  <a:cubicBezTo>
                    <a:pt x="497" y="346"/>
                    <a:pt x="451" y="408"/>
                    <a:pt x="453" y="420"/>
                  </a:cubicBezTo>
                  <a:cubicBezTo>
                    <a:pt x="453" y="421"/>
                    <a:pt x="454" y="423"/>
                    <a:pt x="455" y="425"/>
                  </a:cubicBezTo>
                  <a:cubicBezTo>
                    <a:pt x="467" y="456"/>
                    <a:pt x="467" y="456"/>
                    <a:pt x="438" y="476"/>
                  </a:cubicBezTo>
                  <a:cubicBezTo>
                    <a:pt x="428" y="484"/>
                    <a:pt x="418" y="491"/>
                    <a:pt x="407" y="498"/>
                  </a:cubicBezTo>
                  <a:close/>
                  <a:moveTo>
                    <a:pt x="277" y="367"/>
                  </a:moveTo>
                  <a:cubicBezTo>
                    <a:pt x="337" y="367"/>
                    <a:pt x="384" y="320"/>
                    <a:pt x="384" y="261"/>
                  </a:cubicBezTo>
                  <a:cubicBezTo>
                    <a:pt x="384" y="202"/>
                    <a:pt x="336" y="155"/>
                    <a:pt x="277" y="155"/>
                  </a:cubicBezTo>
                  <a:cubicBezTo>
                    <a:pt x="218" y="155"/>
                    <a:pt x="171" y="202"/>
                    <a:pt x="171" y="260"/>
                  </a:cubicBezTo>
                  <a:cubicBezTo>
                    <a:pt x="170" y="320"/>
                    <a:pt x="217" y="367"/>
                    <a:pt x="277" y="367"/>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125" name="Freeform 36"/>
            <p:cNvSpPr>
              <a:spLocks noEditPoints="1"/>
            </p:cNvSpPr>
            <p:nvPr/>
          </p:nvSpPr>
          <p:spPr bwMode="auto">
            <a:xfrm>
              <a:off x="1525588" y="-1404938"/>
              <a:ext cx="1235075" cy="1181100"/>
            </a:xfrm>
            <a:custGeom>
              <a:avLst/>
              <a:gdLst>
                <a:gd name="T0" fmla="*/ 408 w 410"/>
                <a:gd name="T1" fmla="*/ 175 h 391"/>
                <a:gd name="T2" fmla="*/ 401 w 410"/>
                <a:gd name="T3" fmla="*/ 188 h 391"/>
                <a:gd name="T4" fmla="*/ 377 w 410"/>
                <a:gd name="T5" fmla="*/ 220 h 391"/>
                <a:gd name="T6" fmla="*/ 371 w 410"/>
                <a:gd name="T7" fmla="*/ 241 h 391"/>
                <a:gd name="T8" fmla="*/ 379 w 410"/>
                <a:gd name="T9" fmla="*/ 271 h 391"/>
                <a:gd name="T10" fmla="*/ 381 w 410"/>
                <a:gd name="T11" fmla="*/ 296 h 391"/>
                <a:gd name="T12" fmla="*/ 372 w 410"/>
                <a:gd name="T13" fmla="*/ 309 h 391"/>
                <a:gd name="T14" fmla="*/ 336 w 410"/>
                <a:gd name="T15" fmla="*/ 321 h 391"/>
                <a:gd name="T16" fmla="*/ 314 w 410"/>
                <a:gd name="T17" fmla="*/ 323 h 391"/>
                <a:gd name="T18" fmla="*/ 283 w 410"/>
                <a:gd name="T19" fmla="*/ 344 h 391"/>
                <a:gd name="T20" fmla="*/ 273 w 410"/>
                <a:gd name="T21" fmla="*/ 362 h 391"/>
                <a:gd name="T22" fmla="*/ 254 w 410"/>
                <a:gd name="T23" fmla="*/ 384 h 391"/>
                <a:gd name="T24" fmla="*/ 229 w 410"/>
                <a:gd name="T25" fmla="*/ 389 h 391"/>
                <a:gd name="T26" fmla="*/ 211 w 410"/>
                <a:gd name="T27" fmla="*/ 379 h 391"/>
                <a:gd name="T28" fmla="*/ 186 w 410"/>
                <a:gd name="T29" fmla="*/ 360 h 391"/>
                <a:gd name="T30" fmla="*/ 158 w 410"/>
                <a:gd name="T31" fmla="*/ 355 h 391"/>
                <a:gd name="T32" fmla="*/ 128 w 410"/>
                <a:gd name="T33" fmla="*/ 363 h 391"/>
                <a:gd name="T34" fmla="*/ 103 w 410"/>
                <a:gd name="T35" fmla="*/ 366 h 391"/>
                <a:gd name="T36" fmla="*/ 90 w 410"/>
                <a:gd name="T37" fmla="*/ 358 h 391"/>
                <a:gd name="T38" fmla="*/ 76 w 410"/>
                <a:gd name="T39" fmla="*/ 323 h 391"/>
                <a:gd name="T40" fmla="*/ 76 w 410"/>
                <a:gd name="T41" fmla="*/ 308 h 391"/>
                <a:gd name="T42" fmla="*/ 22 w 410"/>
                <a:gd name="T43" fmla="*/ 266 h 391"/>
                <a:gd name="T44" fmla="*/ 8 w 410"/>
                <a:gd name="T45" fmla="*/ 253 h 391"/>
                <a:gd name="T46" fmla="*/ 4 w 410"/>
                <a:gd name="T47" fmla="*/ 227 h 391"/>
                <a:gd name="T48" fmla="*/ 17 w 410"/>
                <a:gd name="T49" fmla="*/ 203 h 391"/>
                <a:gd name="T50" fmla="*/ 31 w 410"/>
                <a:gd name="T51" fmla="*/ 185 h 391"/>
                <a:gd name="T52" fmla="*/ 39 w 410"/>
                <a:gd name="T53" fmla="*/ 154 h 391"/>
                <a:gd name="T54" fmla="*/ 31 w 410"/>
                <a:gd name="T55" fmla="*/ 123 h 391"/>
                <a:gd name="T56" fmla="*/ 29 w 410"/>
                <a:gd name="T57" fmla="*/ 99 h 391"/>
                <a:gd name="T58" fmla="*/ 40 w 410"/>
                <a:gd name="T59" fmla="*/ 83 h 391"/>
                <a:gd name="T60" fmla="*/ 73 w 410"/>
                <a:gd name="T61" fmla="*/ 72 h 391"/>
                <a:gd name="T62" fmla="*/ 95 w 410"/>
                <a:gd name="T63" fmla="*/ 70 h 391"/>
                <a:gd name="T64" fmla="*/ 127 w 410"/>
                <a:gd name="T65" fmla="*/ 50 h 391"/>
                <a:gd name="T66" fmla="*/ 138 w 410"/>
                <a:gd name="T67" fmla="*/ 32 h 391"/>
                <a:gd name="T68" fmla="*/ 159 w 410"/>
                <a:gd name="T69" fmla="*/ 7 h 391"/>
                <a:gd name="T70" fmla="*/ 183 w 410"/>
                <a:gd name="T71" fmla="*/ 3 h 391"/>
                <a:gd name="T72" fmla="*/ 199 w 410"/>
                <a:gd name="T73" fmla="*/ 11 h 391"/>
                <a:gd name="T74" fmla="*/ 225 w 410"/>
                <a:gd name="T75" fmla="*/ 31 h 391"/>
                <a:gd name="T76" fmla="*/ 251 w 410"/>
                <a:gd name="T77" fmla="*/ 37 h 391"/>
                <a:gd name="T78" fmla="*/ 282 w 410"/>
                <a:gd name="T79" fmla="*/ 28 h 391"/>
                <a:gd name="T80" fmla="*/ 307 w 410"/>
                <a:gd name="T81" fmla="*/ 25 h 391"/>
                <a:gd name="T82" fmla="*/ 326 w 410"/>
                <a:gd name="T83" fmla="*/ 37 h 391"/>
                <a:gd name="T84" fmla="*/ 336 w 410"/>
                <a:gd name="T85" fmla="*/ 65 h 391"/>
                <a:gd name="T86" fmla="*/ 340 w 410"/>
                <a:gd name="T87" fmla="*/ 92 h 391"/>
                <a:gd name="T88" fmla="*/ 392 w 410"/>
                <a:gd name="T89" fmla="*/ 128 h 391"/>
                <a:gd name="T90" fmla="*/ 401 w 410"/>
                <a:gd name="T91" fmla="*/ 137 h 391"/>
                <a:gd name="T92" fmla="*/ 408 w 410"/>
                <a:gd name="T93" fmla="*/ 175 h 391"/>
                <a:gd name="T94" fmla="*/ 206 w 410"/>
                <a:gd name="T95" fmla="*/ 269 h 391"/>
                <a:gd name="T96" fmla="*/ 280 w 410"/>
                <a:gd name="T97" fmla="*/ 197 h 391"/>
                <a:gd name="T98" fmla="*/ 206 w 410"/>
                <a:gd name="T99" fmla="*/ 124 h 391"/>
                <a:gd name="T100" fmla="*/ 133 w 410"/>
                <a:gd name="T101" fmla="*/ 196 h 391"/>
                <a:gd name="T102" fmla="*/ 206 w 410"/>
                <a:gd name="T103" fmla="*/ 269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10" h="391">
                  <a:moveTo>
                    <a:pt x="408" y="175"/>
                  </a:moveTo>
                  <a:cubicBezTo>
                    <a:pt x="410" y="182"/>
                    <a:pt x="408" y="187"/>
                    <a:pt x="401" y="188"/>
                  </a:cubicBezTo>
                  <a:cubicBezTo>
                    <a:pt x="383" y="191"/>
                    <a:pt x="379" y="205"/>
                    <a:pt x="377" y="220"/>
                  </a:cubicBezTo>
                  <a:cubicBezTo>
                    <a:pt x="375" y="227"/>
                    <a:pt x="374" y="234"/>
                    <a:pt x="371" y="241"/>
                  </a:cubicBezTo>
                  <a:cubicBezTo>
                    <a:pt x="366" y="253"/>
                    <a:pt x="369" y="263"/>
                    <a:pt x="379" y="271"/>
                  </a:cubicBezTo>
                  <a:cubicBezTo>
                    <a:pt x="389" y="279"/>
                    <a:pt x="389" y="287"/>
                    <a:pt x="381" y="296"/>
                  </a:cubicBezTo>
                  <a:cubicBezTo>
                    <a:pt x="377" y="300"/>
                    <a:pt x="374" y="304"/>
                    <a:pt x="372" y="309"/>
                  </a:cubicBezTo>
                  <a:cubicBezTo>
                    <a:pt x="364" y="325"/>
                    <a:pt x="354" y="333"/>
                    <a:pt x="336" y="321"/>
                  </a:cubicBezTo>
                  <a:cubicBezTo>
                    <a:pt x="329" y="316"/>
                    <a:pt x="322" y="318"/>
                    <a:pt x="314" y="323"/>
                  </a:cubicBezTo>
                  <a:cubicBezTo>
                    <a:pt x="304" y="331"/>
                    <a:pt x="294" y="338"/>
                    <a:pt x="283" y="344"/>
                  </a:cubicBezTo>
                  <a:cubicBezTo>
                    <a:pt x="276" y="349"/>
                    <a:pt x="271" y="354"/>
                    <a:pt x="273" y="362"/>
                  </a:cubicBezTo>
                  <a:cubicBezTo>
                    <a:pt x="275" y="377"/>
                    <a:pt x="267" y="382"/>
                    <a:pt x="254" y="384"/>
                  </a:cubicBezTo>
                  <a:cubicBezTo>
                    <a:pt x="245" y="385"/>
                    <a:pt x="237" y="386"/>
                    <a:pt x="229" y="389"/>
                  </a:cubicBezTo>
                  <a:cubicBezTo>
                    <a:pt x="219" y="391"/>
                    <a:pt x="213" y="389"/>
                    <a:pt x="211" y="379"/>
                  </a:cubicBezTo>
                  <a:cubicBezTo>
                    <a:pt x="207" y="366"/>
                    <a:pt x="198" y="362"/>
                    <a:pt x="186" y="360"/>
                  </a:cubicBezTo>
                  <a:cubicBezTo>
                    <a:pt x="176" y="359"/>
                    <a:pt x="167" y="358"/>
                    <a:pt x="158" y="355"/>
                  </a:cubicBezTo>
                  <a:cubicBezTo>
                    <a:pt x="146" y="351"/>
                    <a:pt x="136" y="352"/>
                    <a:pt x="128" y="363"/>
                  </a:cubicBezTo>
                  <a:cubicBezTo>
                    <a:pt x="121" y="373"/>
                    <a:pt x="113" y="375"/>
                    <a:pt x="103" y="366"/>
                  </a:cubicBezTo>
                  <a:cubicBezTo>
                    <a:pt x="99" y="363"/>
                    <a:pt x="95" y="360"/>
                    <a:pt x="90" y="358"/>
                  </a:cubicBezTo>
                  <a:cubicBezTo>
                    <a:pt x="75" y="351"/>
                    <a:pt x="64" y="342"/>
                    <a:pt x="76" y="323"/>
                  </a:cubicBezTo>
                  <a:cubicBezTo>
                    <a:pt x="78" y="319"/>
                    <a:pt x="80" y="313"/>
                    <a:pt x="76" y="308"/>
                  </a:cubicBezTo>
                  <a:cubicBezTo>
                    <a:pt x="61" y="290"/>
                    <a:pt x="55" y="262"/>
                    <a:pt x="22" y="266"/>
                  </a:cubicBezTo>
                  <a:cubicBezTo>
                    <a:pt x="14" y="267"/>
                    <a:pt x="9" y="262"/>
                    <a:pt x="8" y="253"/>
                  </a:cubicBezTo>
                  <a:cubicBezTo>
                    <a:pt x="8" y="244"/>
                    <a:pt x="7" y="236"/>
                    <a:pt x="4" y="227"/>
                  </a:cubicBezTo>
                  <a:cubicBezTo>
                    <a:pt x="0" y="214"/>
                    <a:pt x="3" y="206"/>
                    <a:pt x="17" y="203"/>
                  </a:cubicBezTo>
                  <a:cubicBezTo>
                    <a:pt x="26" y="201"/>
                    <a:pt x="30" y="194"/>
                    <a:pt x="31" y="185"/>
                  </a:cubicBezTo>
                  <a:cubicBezTo>
                    <a:pt x="33" y="175"/>
                    <a:pt x="35" y="164"/>
                    <a:pt x="39" y="154"/>
                  </a:cubicBezTo>
                  <a:cubicBezTo>
                    <a:pt x="44" y="142"/>
                    <a:pt x="42" y="131"/>
                    <a:pt x="31" y="123"/>
                  </a:cubicBezTo>
                  <a:cubicBezTo>
                    <a:pt x="21" y="116"/>
                    <a:pt x="21" y="108"/>
                    <a:pt x="29" y="99"/>
                  </a:cubicBezTo>
                  <a:cubicBezTo>
                    <a:pt x="33" y="94"/>
                    <a:pt x="37" y="89"/>
                    <a:pt x="40" y="83"/>
                  </a:cubicBezTo>
                  <a:cubicBezTo>
                    <a:pt x="47" y="67"/>
                    <a:pt x="58" y="63"/>
                    <a:pt x="73" y="72"/>
                  </a:cubicBezTo>
                  <a:cubicBezTo>
                    <a:pt x="81" y="77"/>
                    <a:pt x="88" y="76"/>
                    <a:pt x="95" y="70"/>
                  </a:cubicBezTo>
                  <a:cubicBezTo>
                    <a:pt x="105" y="63"/>
                    <a:pt x="116" y="56"/>
                    <a:pt x="127" y="50"/>
                  </a:cubicBezTo>
                  <a:cubicBezTo>
                    <a:pt x="134" y="46"/>
                    <a:pt x="139" y="41"/>
                    <a:pt x="138" y="32"/>
                  </a:cubicBezTo>
                  <a:cubicBezTo>
                    <a:pt x="135" y="15"/>
                    <a:pt x="143" y="8"/>
                    <a:pt x="159" y="7"/>
                  </a:cubicBezTo>
                  <a:cubicBezTo>
                    <a:pt x="167" y="7"/>
                    <a:pt x="175" y="5"/>
                    <a:pt x="183" y="3"/>
                  </a:cubicBezTo>
                  <a:cubicBezTo>
                    <a:pt x="192" y="0"/>
                    <a:pt x="198" y="3"/>
                    <a:pt x="199" y="11"/>
                  </a:cubicBezTo>
                  <a:cubicBezTo>
                    <a:pt x="203" y="26"/>
                    <a:pt x="213" y="29"/>
                    <a:pt x="225" y="31"/>
                  </a:cubicBezTo>
                  <a:cubicBezTo>
                    <a:pt x="234" y="33"/>
                    <a:pt x="243" y="34"/>
                    <a:pt x="251" y="37"/>
                  </a:cubicBezTo>
                  <a:cubicBezTo>
                    <a:pt x="264" y="41"/>
                    <a:pt x="274" y="40"/>
                    <a:pt x="282" y="28"/>
                  </a:cubicBezTo>
                  <a:cubicBezTo>
                    <a:pt x="290" y="17"/>
                    <a:pt x="298" y="17"/>
                    <a:pt x="307" y="25"/>
                  </a:cubicBezTo>
                  <a:cubicBezTo>
                    <a:pt x="313" y="30"/>
                    <a:pt x="319" y="34"/>
                    <a:pt x="326" y="37"/>
                  </a:cubicBezTo>
                  <a:cubicBezTo>
                    <a:pt x="339" y="43"/>
                    <a:pt x="344" y="51"/>
                    <a:pt x="336" y="65"/>
                  </a:cubicBezTo>
                  <a:cubicBezTo>
                    <a:pt x="330" y="75"/>
                    <a:pt x="333" y="83"/>
                    <a:pt x="340" y="92"/>
                  </a:cubicBezTo>
                  <a:cubicBezTo>
                    <a:pt x="353" y="110"/>
                    <a:pt x="362" y="135"/>
                    <a:pt x="392" y="128"/>
                  </a:cubicBezTo>
                  <a:cubicBezTo>
                    <a:pt x="398" y="127"/>
                    <a:pt x="401" y="131"/>
                    <a:pt x="401" y="137"/>
                  </a:cubicBezTo>
                  <a:cubicBezTo>
                    <a:pt x="403" y="150"/>
                    <a:pt x="406" y="163"/>
                    <a:pt x="408" y="175"/>
                  </a:cubicBezTo>
                  <a:close/>
                  <a:moveTo>
                    <a:pt x="206" y="269"/>
                  </a:moveTo>
                  <a:cubicBezTo>
                    <a:pt x="247" y="269"/>
                    <a:pt x="279" y="237"/>
                    <a:pt x="280" y="197"/>
                  </a:cubicBezTo>
                  <a:cubicBezTo>
                    <a:pt x="280" y="157"/>
                    <a:pt x="247" y="124"/>
                    <a:pt x="206" y="124"/>
                  </a:cubicBezTo>
                  <a:cubicBezTo>
                    <a:pt x="166" y="124"/>
                    <a:pt x="133" y="156"/>
                    <a:pt x="133" y="196"/>
                  </a:cubicBezTo>
                  <a:cubicBezTo>
                    <a:pt x="133" y="236"/>
                    <a:pt x="165" y="269"/>
                    <a:pt x="206" y="269"/>
                  </a:cubicBezTo>
                  <a:close/>
                </a:path>
              </a:pathLst>
            </a:custGeom>
            <a:solidFill>
              <a:srgbClr val="29577A"/>
            </a:solidFill>
            <a:ln>
              <a:noFill/>
            </a:ln>
          </p:spPr>
          <p:txBody>
            <a:bodyPr vert="horz" wrap="square" lIns="91416" tIns="45708" rIns="91416" bIns="45708" numCol="1" anchor="t" anchorCtr="0" compatLnSpc="1">
              <a:prstTxWarp prst="textNoShape">
                <a:avLst/>
              </a:prstTxWarp>
            </a:bodyPr>
            <a:lstStyle/>
            <a:p>
              <a:endParaRPr lang="en-US" sz="2399" dirty="0"/>
            </a:p>
          </p:txBody>
        </p:sp>
        <p:sp>
          <p:nvSpPr>
            <p:cNvPr id="126" name="Freeform 37"/>
            <p:cNvSpPr>
              <a:spLocks/>
            </p:cNvSpPr>
            <p:nvPr/>
          </p:nvSpPr>
          <p:spPr bwMode="auto">
            <a:xfrm>
              <a:off x="3978275" y="-815975"/>
              <a:ext cx="638175" cy="630238"/>
            </a:xfrm>
            <a:custGeom>
              <a:avLst/>
              <a:gdLst>
                <a:gd name="T0" fmla="*/ 106 w 212"/>
                <a:gd name="T1" fmla="*/ 0 h 209"/>
                <a:gd name="T2" fmla="*/ 211 w 212"/>
                <a:gd name="T3" fmla="*/ 103 h 209"/>
                <a:gd name="T4" fmla="*/ 106 w 212"/>
                <a:gd name="T5" fmla="*/ 208 h 209"/>
                <a:gd name="T6" fmla="*/ 0 w 212"/>
                <a:gd name="T7" fmla="*/ 103 h 209"/>
                <a:gd name="T8" fmla="*/ 106 w 212"/>
                <a:gd name="T9" fmla="*/ 0 h 209"/>
              </a:gdLst>
              <a:ahLst/>
              <a:cxnLst>
                <a:cxn ang="0">
                  <a:pos x="T0" y="T1"/>
                </a:cxn>
                <a:cxn ang="0">
                  <a:pos x="T2" y="T3"/>
                </a:cxn>
                <a:cxn ang="0">
                  <a:pos x="T4" y="T5"/>
                </a:cxn>
                <a:cxn ang="0">
                  <a:pos x="T6" y="T7"/>
                </a:cxn>
                <a:cxn ang="0">
                  <a:pos x="T8" y="T9"/>
                </a:cxn>
              </a:cxnLst>
              <a:rect l="0" t="0" r="r" b="b"/>
              <a:pathLst>
                <a:path w="212" h="209">
                  <a:moveTo>
                    <a:pt x="106" y="0"/>
                  </a:moveTo>
                  <a:cubicBezTo>
                    <a:pt x="164" y="0"/>
                    <a:pt x="211" y="46"/>
                    <a:pt x="211" y="103"/>
                  </a:cubicBezTo>
                  <a:cubicBezTo>
                    <a:pt x="212" y="161"/>
                    <a:pt x="164" y="208"/>
                    <a:pt x="106" y="208"/>
                  </a:cubicBezTo>
                  <a:cubicBezTo>
                    <a:pt x="49" y="209"/>
                    <a:pt x="0" y="160"/>
                    <a:pt x="0" y="103"/>
                  </a:cubicBezTo>
                  <a:cubicBezTo>
                    <a:pt x="1" y="47"/>
                    <a:pt x="49" y="0"/>
                    <a:pt x="106" y="0"/>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127" name="Freeform 38"/>
            <p:cNvSpPr>
              <a:spLocks/>
            </p:cNvSpPr>
            <p:nvPr/>
          </p:nvSpPr>
          <p:spPr bwMode="auto">
            <a:xfrm>
              <a:off x="2632075" y="-1587"/>
              <a:ext cx="644525" cy="639763"/>
            </a:xfrm>
            <a:custGeom>
              <a:avLst/>
              <a:gdLst>
                <a:gd name="T0" fmla="*/ 107 w 214"/>
                <a:gd name="T1" fmla="*/ 212 h 212"/>
                <a:gd name="T2" fmla="*/ 1 w 214"/>
                <a:gd name="T3" fmla="*/ 105 h 212"/>
                <a:gd name="T4" fmla="*/ 107 w 214"/>
                <a:gd name="T5" fmla="*/ 0 h 212"/>
                <a:gd name="T6" fmla="*/ 214 w 214"/>
                <a:gd name="T7" fmla="*/ 106 h 212"/>
                <a:gd name="T8" fmla="*/ 107 w 214"/>
                <a:gd name="T9" fmla="*/ 212 h 212"/>
              </a:gdLst>
              <a:ahLst/>
              <a:cxnLst>
                <a:cxn ang="0">
                  <a:pos x="T0" y="T1"/>
                </a:cxn>
                <a:cxn ang="0">
                  <a:pos x="T2" y="T3"/>
                </a:cxn>
                <a:cxn ang="0">
                  <a:pos x="T4" y="T5"/>
                </a:cxn>
                <a:cxn ang="0">
                  <a:pos x="T6" y="T7"/>
                </a:cxn>
                <a:cxn ang="0">
                  <a:pos x="T8" y="T9"/>
                </a:cxn>
              </a:cxnLst>
              <a:rect l="0" t="0" r="r" b="b"/>
              <a:pathLst>
                <a:path w="214" h="212">
                  <a:moveTo>
                    <a:pt x="107" y="212"/>
                  </a:moveTo>
                  <a:cubicBezTo>
                    <a:pt x="47" y="212"/>
                    <a:pt x="0" y="165"/>
                    <a:pt x="1" y="105"/>
                  </a:cubicBezTo>
                  <a:cubicBezTo>
                    <a:pt x="1" y="47"/>
                    <a:pt x="48" y="0"/>
                    <a:pt x="107" y="0"/>
                  </a:cubicBezTo>
                  <a:cubicBezTo>
                    <a:pt x="166" y="0"/>
                    <a:pt x="214" y="47"/>
                    <a:pt x="214" y="106"/>
                  </a:cubicBezTo>
                  <a:cubicBezTo>
                    <a:pt x="214" y="165"/>
                    <a:pt x="167" y="212"/>
                    <a:pt x="107" y="212"/>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sp>
          <p:nvSpPr>
            <p:cNvPr id="128" name="Freeform 39"/>
            <p:cNvSpPr>
              <a:spLocks/>
            </p:cNvSpPr>
            <p:nvPr/>
          </p:nvSpPr>
          <p:spPr bwMode="auto">
            <a:xfrm>
              <a:off x="1927225" y="-1030288"/>
              <a:ext cx="442912" cy="438150"/>
            </a:xfrm>
            <a:custGeom>
              <a:avLst/>
              <a:gdLst>
                <a:gd name="T0" fmla="*/ 73 w 147"/>
                <a:gd name="T1" fmla="*/ 145 h 145"/>
                <a:gd name="T2" fmla="*/ 0 w 147"/>
                <a:gd name="T3" fmla="*/ 72 h 145"/>
                <a:gd name="T4" fmla="*/ 73 w 147"/>
                <a:gd name="T5" fmla="*/ 0 h 145"/>
                <a:gd name="T6" fmla="*/ 147 w 147"/>
                <a:gd name="T7" fmla="*/ 73 h 145"/>
                <a:gd name="T8" fmla="*/ 73 w 147"/>
                <a:gd name="T9" fmla="*/ 145 h 145"/>
              </a:gdLst>
              <a:ahLst/>
              <a:cxnLst>
                <a:cxn ang="0">
                  <a:pos x="T0" y="T1"/>
                </a:cxn>
                <a:cxn ang="0">
                  <a:pos x="T2" y="T3"/>
                </a:cxn>
                <a:cxn ang="0">
                  <a:pos x="T4" y="T5"/>
                </a:cxn>
                <a:cxn ang="0">
                  <a:pos x="T6" y="T7"/>
                </a:cxn>
                <a:cxn ang="0">
                  <a:pos x="T8" y="T9"/>
                </a:cxn>
              </a:cxnLst>
              <a:rect l="0" t="0" r="r" b="b"/>
              <a:pathLst>
                <a:path w="147" h="145">
                  <a:moveTo>
                    <a:pt x="73" y="145"/>
                  </a:moveTo>
                  <a:cubicBezTo>
                    <a:pt x="32" y="145"/>
                    <a:pt x="0" y="112"/>
                    <a:pt x="0" y="72"/>
                  </a:cubicBezTo>
                  <a:cubicBezTo>
                    <a:pt x="0" y="32"/>
                    <a:pt x="33" y="0"/>
                    <a:pt x="73" y="0"/>
                  </a:cubicBezTo>
                  <a:cubicBezTo>
                    <a:pt x="114" y="0"/>
                    <a:pt x="147" y="33"/>
                    <a:pt x="147" y="73"/>
                  </a:cubicBezTo>
                  <a:cubicBezTo>
                    <a:pt x="146" y="113"/>
                    <a:pt x="114" y="145"/>
                    <a:pt x="73" y="145"/>
                  </a:cubicBezTo>
                  <a:close/>
                </a:path>
              </a:pathLst>
            </a:custGeom>
            <a:solidFill>
              <a:srgbClr val="FAFD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endParaRPr lang="en-US" sz="2399" dirty="0"/>
            </a:p>
          </p:txBody>
        </p:sp>
      </p:grpSp>
      <p:sp>
        <p:nvSpPr>
          <p:cNvPr id="3" name="TextBox 2"/>
          <p:cNvSpPr txBox="1"/>
          <p:nvPr/>
        </p:nvSpPr>
        <p:spPr>
          <a:xfrm>
            <a:off x="24737" y="4083621"/>
            <a:ext cx="2338459" cy="953859"/>
          </a:xfrm>
          <a:prstGeom prst="rect">
            <a:avLst/>
          </a:prstGeom>
          <a:noFill/>
        </p:spPr>
        <p:txBody>
          <a:bodyPr wrap="square" rtlCol="0">
            <a:spAutoFit/>
          </a:bodyPr>
          <a:lstStyle/>
          <a:p>
            <a:pPr algn="ctr"/>
            <a:r>
              <a:rPr lang="en-US" sz="1400" b="1" dirty="0"/>
              <a:t>Using common methods and frameworks supports lesson sharing between stages</a:t>
            </a:r>
          </a:p>
        </p:txBody>
      </p:sp>
      <p:sp>
        <p:nvSpPr>
          <p:cNvPr id="9" name="Left Brace 8"/>
          <p:cNvSpPr/>
          <p:nvPr/>
        </p:nvSpPr>
        <p:spPr bwMode="auto">
          <a:xfrm>
            <a:off x="2130653" y="2856857"/>
            <a:ext cx="384326" cy="2324524"/>
          </a:xfrm>
          <a:prstGeom prst="leftBrace">
            <a:avLst>
              <a:gd name="adj1" fmla="val 20722"/>
              <a:gd name="adj2" fmla="val 50000"/>
            </a:avLst>
          </a:prstGeom>
          <a:noFill/>
          <a:ln w="38100" cap="flat" cmpd="sng" algn="ctr">
            <a:solidFill>
              <a:schemeClr val="accent5">
                <a:lumMod val="90000"/>
              </a:schemeClr>
            </a:solidFill>
            <a:prstDash val="solid"/>
            <a:round/>
            <a:headEnd type="none" w="sm" len="sm"/>
            <a:tailEnd type="none" w="sm" len="sm"/>
          </a:ln>
          <a:effectLst/>
        </p:spPr>
        <p:txBody>
          <a:bodyPr rtlCol="0" anchor="ctr"/>
          <a:lstStyle/>
          <a:p>
            <a:pPr algn="ctr"/>
            <a:endParaRPr lang="en-US" sz="2399" dirty="0"/>
          </a:p>
        </p:txBody>
      </p:sp>
      <p:sp>
        <p:nvSpPr>
          <p:cNvPr id="136" name="TextBox 135"/>
          <p:cNvSpPr txBox="1"/>
          <p:nvPr/>
        </p:nvSpPr>
        <p:spPr>
          <a:xfrm>
            <a:off x="1323685" y="1160800"/>
            <a:ext cx="2139773" cy="523084"/>
          </a:xfrm>
          <a:prstGeom prst="rect">
            <a:avLst/>
          </a:prstGeom>
          <a:noFill/>
        </p:spPr>
        <p:txBody>
          <a:bodyPr wrap="none" rtlCol="0">
            <a:spAutoFit/>
          </a:bodyPr>
          <a:lstStyle/>
          <a:p>
            <a:pPr algn="ctr"/>
            <a:r>
              <a:rPr lang="en-US" sz="1400" b="1" dirty="0"/>
              <a:t>Concept Definition and</a:t>
            </a:r>
            <a:br>
              <a:rPr lang="en-US" sz="1400" b="1" dirty="0"/>
            </a:br>
            <a:r>
              <a:rPr lang="en-US" sz="1400" b="1" dirty="0"/>
              <a:t>Requirements Trades</a:t>
            </a:r>
          </a:p>
        </p:txBody>
      </p:sp>
      <p:sp>
        <p:nvSpPr>
          <p:cNvPr id="137" name="TextBox 136"/>
          <p:cNvSpPr txBox="1"/>
          <p:nvPr/>
        </p:nvSpPr>
        <p:spPr>
          <a:xfrm>
            <a:off x="4052133" y="1160800"/>
            <a:ext cx="1554829" cy="523084"/>
          </a:xfrm>
          <a:prstGeom prst="rect">
            <a:avLst/>
          </a:prstGeom>
          <a:noFill/>
        </p:spPr>
        <p:txBody>
          <a:bodyPr wrap="none" rtlCol="0">
            <a:spAutoFit/>
          </a:bodyPr>
          <a:lstStyle/>
          <a:p>
            <a:pPr algn="ctr"/>
            <a:r>
              <a:rPr lang="en-US" sz="1400" b="1" dirty="0"/>
              <a:t>Prototyping and</a:t>
            </a:r>
            <a:br>
              <a:rPr lang="en-US" sz="1400" b="1" dirty="0"/>
            </a:br>
            <a:r>
              <a:rPr lang="en-US" sz="1400" b="1" dirty="0"/>
              <a:t>Development</a:t>
            </a:r>
          </a:p>
        </p:txBody>
      </p:sp>
      <p:sp>
        <p:nvSpPr>
          <p:cNvPr id="138" name="TextBox 137"/>
          <p:cNvSpPr txBox="1"/>
          <p:nvPr/>
        </p:nvSpPr>
        <p:spPr>
          <a:xfrm>
            <a:off x="5836359" y="1160800"/>
            <a:ext cx="2474307" cy="523084"/>
          </a:xfrm>
          <a:prstGeom prst="rect">
            <a:avLst/>
          </a:prstGeom>
          <a:noFill/>
        </p:spPr>
        <p:txBody>
          <a:bodyPr wrap="square" rtlCol="0">
            <a:spAutoFit/>
          </a:bodyPr>
          <a:lstStyle/>
          <a:p>
            <a:pPr algn="ctr"/>
            <a:r>
              <a:rPr lang="en-US" sz="1400" b="1" dirty="0"/>
              <a:t>Testing, Validation, and</a:t>
            </a:r>
            <a:br>
              <a:rPr lang="en-US" sz="1400" b="1" dirty="0"/>
            </a:br>
            <a:r>
              <a:rPr lang="en-US" sz="1400" b="1" dirty="0"/>
              <a:t>Employment strategy</a:t>
            </a:r>
          </a:p>
        </p:txBody>
      </p:sp>
      <p:sp>
        <p:nvSpPr>
          <p:cNvPr id="139" name="TextBox 138"/>
          <p:cNvSpPr txBox="1"/>
          <p:nvPr/>
        </p:nvSpPr>
        <p:spPr>
          <a:xfrm>
            <a:off x="8416343" y="1160800"/>
            <a:ext cx="1783486" cy="523084"/>
          </a:xfrm>
          <a:prstGeom prst="rect">
            <a:avLst/>
          </a:prstGeom>
          <a:noFill/>
        </p:spPr>
        <p:txBody>
          <a:bodyPr wrap="none" rtlCol="0">
            <a:spAutoFit/>
          </a:bodyPr>
          <a:lstStyle/>
          <a:p>
            <a:pPr algn="ctr"/>
            <a:r>
              <a:rPr lang="en-US" sz="1400" b="1" dirty="0"/>
              <a:t>Deployment,</a:t>
            </a:r>
            <a:br>
              <a:rPr lang="en-US" sz="1400" b="1" dirty="0"/>
            </a:br>
            <a:r>
              <a:rPr lang="en-US" sz="1400" b="1" dirty="0"/>
              <a:t>Trust, and Training</a:t>
            </a:r>
          </a:p>
        </p:txBody>
      </p:sp>
    </p:spTree>
    <p:extLst>
      <p:ext uri="{BB962C8B-B14F-4D97-AF65-F5344CB8AC3E}">
        <p14:creationId xmlns:p14="http://schemas.microsoft.com/office/powerpoint/2010/main" val="216548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799012" y="2819400"/>
            <a:ext cx="1828800" cy="1392936"/>
          </a:xfrm>
        </p:spPr>
        <p:txBody>
          <a:bodyPr/>
          <a:lstStyle/>
          <a:p>
            <a:r>
              <a:rPr lang="en-US" dirty="0"/>
              <a:t>Theory</a:t>
            </a:r>
          </a:p>
          <a:p>
            <a:r>
              <a:rPr lang="en-US" dirty="0"/>
              <a:t>Example</a:t>
            </a:r>
          </a:p>
          <a:p>
            <a:r>
              <a:rPr lang="en-US" dirty="0"/>
              <a:t>Tradeoffs</a:t>
            </a:r>
          </a:p>
          <a:p>
            <a:r>
              <a:rPr lang="en-US" dirty="0"/>
              <a:t>Definitions</a:t>
            </a:r>
          </a:p>
        </p:txBody>
      </p:sp>
      <p:sp>
        <p:nvSpPr>
          <p:cNvPr id="5" name="Right Arrow 4"/>
          <p:cNvSpPr/>
          <p:nvPr/>
        </p:nvSpPr>
        <p:spPr bwMode="auto">
          <a:xfrm>
            <a:off x="3820604" y="3200400"/>
            <a:ext cx="978408" cy="484632"/>
          </a:xfrm>
          <a:prstGeom prst="rightArrow">
            <a:avLst/>
          </a:prstGeom>
          <a:solidFill>
            <a:schemeClr val="accent5"/>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400" b="1" i="0" u="none" strike="noStrike" cap="none" normalizeH="0" baseline="0" dirty="0">
              <a:ln>
                <a:noFill/>
              </a:ln>
              <a:solidFill>
                <a:schemeClr val="tx1"/>
              </a:solidFill>
              <a:effectLst/>
              <a:latin typeface="Arial" pitchFamily="-110" charset="0"/>
            </a:endParaRPr>
          </a:p>
        </p:txBody>
      </p:sp>
    </p:spTree>
    <p:extLst>
      <p:ext uri="{BB962C8B-B14F-4D97-AF65-F5344CB8AC3E}">
        <p14:creationId xmlns:p14="http://schemas.microsoft.com/office/powerpoint/2010/main" val="263074191"/>
      </p:ext>
    </p:extLst>
  </p:cSld>
  <p:clrMapOvr>
    <a:masterClrMapping/>
  </p:clrMapOvr>
</p:sld>
</file>

<file path=ppt/theme/theme1.xml><?xml version="1.0" encoding="utf-8"?>
<a:theme xmlns:a="http://schemas.openxmlformats.org/drawingml/2006/main" name="Lincoln_2012_v16x9">
  <a:themeElements>
    <a:clrScheme name="Custom 1 1">
      <a:dk1>
        <a:srgbClr val="000000"/>
      </a:dk1>
      <a:lt1>
        <a:srgbClr val="FFFFFF"/>
      </a:lt1>
      <a:dk2>
        <a:srgbClr val="000000"/>
      </a:dk2>
      <a:lt2>
        <a:srgbClr val="919191"/>
      </a:lt2>
      <a:accent1>
        <a:srgbClr val="618FFD"/>
      </a:accent1>
      <a:accent2>
        <a:srgbClr val="00AE00"/>
      </a:accent2>
      <a:accent3>
        <a:srgbClr val="FFFFFF"/>
      </a:accent3>
      <a:accent4>
        <a:srgbClr val="003767"/>
      </a:accent4>
      <a:accent5>
        <a:srgbClr val="D2DCF2"/>
      </a:accent5>
      <a:accent6>
        <a:srgbClr val="009D00"/>
      </a:accent6>
      <a:hlink>
        <a:srgbClr val="FC0128"/>
      </a:hlink>
      <a:folHlink>
        <a:srgbClr val="CECECE"/>
      </a:folHlink>
    </a:clrScheme>
    <a:fontScheme name="Office Them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5"/>
        </a:solidFill>
        <a:ln w="12700" cap="flat" cmpd="sng" algn="ctr">
          <a:solidFill>
            <a:schemeClr val="tx1"/>
          </a:solidFill>
          <a:prstDash val="solid"/>
          <a:round/>
          <a:headEnd type="none" w="sm" len="sm"/>
          <a:tailEnd type="none" w="sm" len="sm"/>
        </a:ln>
        <a:effectLst/>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1400" b="1" i="0" u="none" strike="noStrike" cap="none" normalizeH="0" baseline="0" dirty="0" smtClean="0">
            <a:ln>
              <a:noFill/>
            </a:ln>
            <a:solidFill>
              <a:schemeClr val="tx1"/>
            </a:solidFill>
            <a:effectLst/>
            <a:latin typeface="Arial" pitchFamily="-110" charset="0"/>
          </a:defRPr>
        </a:defPPr>
      </a:lstStyle>
    </a:spDef>
    <a:lnDef>
      <a:spPr bwMode="auto">
        <a:solidFill>
          <a:schemeClr val="accent1"/>
        </a:solidFill>
        <a:ln w="12700" cap="flat" cmpd="sng" algn="ctr">
          <a:solidFill>
            <a:schemeClr val="tx1"/>
          </a:solidFill>
          <a:prstDash val="solid"/>
          <a:round/>
          <a:headEnd type="none" w="sm" len="sm"/>
          <a:tailEnd type="none" w="sm" len="sm"/>
        </a:ln>
        <a:effectLst/>
      </a:spPr>
      <a:bodyPr/>
      <a:lstStyle/>
    </a:lnDef>
    <a:txDef>
      <a:spPr>
        <a:noFill/>
      </a:spPr>
      <a:bodyPr wrap="square" rtlCol="0">
        <a:spAutoFit/>
      </a:bodyPr>
      <a:lstStyle>
        <a:defPPr algn="ctr">
          <a:defRPr sz="1400" b="1" dirty="0"/>
        </a:defPPr>
      </a:lstStyle>
    </a:txDef>
  </a:objectDefaults>
  <a:extraClrSchemeLst>
    <a:extraClrScheme>
      <a:clrScheme name="Office Them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Office Them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 Them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Office Them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Lincoln_2012_v16x9</Template>
  <TotalTime>1472</TotalTime>
  <Pages>1</Pages>
  <Words>2230</Words>
  <Application>Microsoft Office PowerPoint</Application>
  <PresentationFormat>Custom</PresentationFormat>
  <Paragraphs>320</Paragraphs>
  <Slides>27</Slides>
  <Notes>17</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ＭＳ Ｐゴシック</vt:lpstr>
      <vt:lpstr>Arial</vt:lpstr>
      <vt:lpstr>Symbol</vt:lpstr>
      <vt:lpstr>Times New Roman</vt:lpstr>
      <vt:lpstr>Wingdings</vt:lpstr>
      <vt:lpstr>Lincoln_2012_v16x9</vt:lpstr>
      <vt:lpstr>PowerPoint Presentation</vt:lpstr>
      <vt:lpstr>Serious Games are a Thing: Video</vt:lpstr>
      <vt:lpstr>Outline</vt:lpstr>
      <vt:lpstr>Analyzing User-Facing Future Technology is Hard</vt:lpstr>
      <vt:lpstr>Rapid-Play Serious Games</vt:lpstr>
      <vt:lpstr>Analyzing User-Facing Future Technology is Hard</vt:lpstr>
      <vt:lpstr>Technology Development Lifecycle</vt:lpstr>
      <vt:lpstr>Technology Development Lifecycle</vt:lpstr>
      <vt:lpstr>Outline</vt:lpstr>
      <vt:lpstr>Case Study: UAV Integration into Infantry Squads</vt:lpstr>
      <vt:lpstr>Demo Video</vt:lpstr>
      <vt:lpstr>Sample Quantitative &amp; Qualitative Metrics</vt:lpstr>
      <vt:lpstr>MIT LL History of Games Development</vt:lpstr>
      <vt:lpstr>Defense Applications Rapid Play Games Informing Conventional Analysis</vt:lpstr>
      <vt:lpstr>Non-DoD Applications Rapid Play Games Informing Conventional Analysis</vt:lpstr>
      <vt:lpstr>Serious Game Experimentation Purposes</vt:lpstr>
      <vt:lpstr>Rapid-Play Serious Games</vt:lpstr>
      <vt:lpstr>Outline</vt:lpstr>
      <vt:lpstr>Complementary Role</vt:lpstr>
      <vt:lpstr>Complementary Role</vt:lpstr>
      <vt:lpstr>Outline</vt:lpstr>
      <vt:lpstr>Definitions</vt:lpstr>
      <vt:lpstr>Definitions</vt:lpstr>
      <vt:lpstr>Definitions</vt:lpstr>
      <vt:lpstr>Tools Related to Serious Games</vt:lpstr>
      <vt:lpstr>Tools Related to Serious Games</vt:lpstr>
      <vt:lpstr>Questions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Joel Grimm</dc:creator>
  <cp:keywords/>
  <dc:description/>
  <cp:lastModifiedBy>Kurucar, Joel - 0441 - MITLL</cp:lastModifiedBy>
  <cp:revision>39</cp:revision>
  <cp:lastPrinted>2001-06-18T18:57:59Z</cp:lastPrinted>
  <dcterms:created xsi:type="dcterms:W3CDTF">2019-03-14T14:36:12Z</dcterms:created>
  <dcterms:modified xsi:type="dcterms:W3CDTF">2021-07-05T00:02:02Z</dcterms:modified>
  <cp:category/>
</cp:coreProperties>
</file>